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60" r:id="rId3"/>
    <p:sldId id="282" r:id="rId4"/>
    <p:sldId id="258" r:id="rId5"/>
    <p:sldId id="283" r:id="rId6"/>
    <p:sldId id="284" r:id="rId7"/>
    <p:sldId id="285" r:id="rId8"/>
    <p:sldId id="287" r:id="rId9"/>
    <p:sldId id="288" r:id="rId10"/>
    <p:sldId id="289" r:id="rId11"/>
    <p:sldId id="290" r:id="rId12"/>
    <p:sldId id="291" r:id="rId13"/>
    <p:sldId id="286" r:id="rId14"/>
    <p:sldId id="294" r:id="rId15"/>
    <p:sldId id="295" r:id="rId16"/>
    <p:sldId id="297" r:id="rId17"/>
    <p:sldId id="298" r:id="rId18"/>
    <p:sldId id="292" r:id="rId19"/>
    <p:sldId id="293" r:id="rId20"/>
    <p:sldId id="296" r:id="rId21"/>
  </p:sldIdLst>
  <p:sldSz cx="9144000" cy="6858000" type="screen4x3"/>
  <p:notesSz cx="6858000" cy="9144000"/>
  <p:defaultTextStyle>
    <a:defPPr>
      <a:defRPr lang="de-DE"/>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66"/>
    <a:srgbClr val="00407A"/>
    <a:srgbClr val="2C5884"/>
    <a:srgbClr val="33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485" autoAdjust="0"/>
    <p:restoredTop sz="65628" autoAdjust="0"/>
  </p:normalViewPr>
  <p:slideViewPr>
    <p:cSldViewPr>
      <p:cViewPr>
        <p:scale>
          <a:sx n="70" d="100"/>
          <a:sy n="70" d="100"/>
        </p:scale>
        <p:origin x="-142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68B3B535-6237-4DF1-A398-73DB4BDE2260}" type="datetimeFigureOut">
              <a:rPr lang="de-DE"/>
              <a:pPr>
                <a:defRPr/>
              </a:pPr>
              <a:t>04.12.2014</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de-DE" noProof="0" smtClean="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E407D69F-4585-44C9-9856-FA4124E1D79D}" type="slidenum">
              <a:rPr lang="de-DE"/>
              <a:pPr>
                <a:defRPr/>
              </a:pPr>
              <a:t>‹Nr.›</a:t>
            </a:fld>
            <a:endParaRPr lang="de-DE"/>
          </a:p>
        </p:txBody>
      </p:sp>
    </p:spTree>
    <p:extLst>
      <p:ext uri="{BB962C8B-B14F-4D97-AF65-F5344CB8AC3E}">
        <p14:creationId xmlns:p14="http://schemas.microsoft.com/office/powerpoint/2010/main" val="82605915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de-DE" altLang="en-US" sz="1600" smtClean="0">
                <a:latin typeface="UB Scala Sans" pitchFamily="2" charset="0"/>
              </a:rPr>
              <a:t>Hinweis:</a:t>
            </a:r>
          </a:p>
          <a:p>
            <a:pPr>
              <a:spcBef>
                <a:spcPct val="0"/>
              </a:spcBef>
            </a:pPr>
            <a:r>
              <a:rPr lang="de-DE" altLang="en-US" sz="1600" smtClean="0">
                <a:latin typeface="UB Scala Sans" pitchFamily="2" charset="0"/>
              </a:rPr>
              <a:t> </a:t>
            </a:r>
          </a:p>
          <a:p>
            <a:pPr>
              <a:spcBef>
                <a:spcPct val="0"/>
              </a:spcBef>
            </a:pPr>
            <a:r>
              <a:rPr lang="de-DE" altLang="en-US" b="1" smtClean="0">
                <a:latin typeface="UB Scala Sans" pitchFamily="2" charset="0"/>
              </a:rPr>
              <a:t>Anpassen der Fußzeile:</a:t>
            </a:r>
            <a:r>
              <a:rPr lang="de-DE" altLang="en-US" smtClean="0">
                <a:latin typeface="UB Scala Sans" pitchFamily="2" charset="0"/>
              </a:rPr>
              <a:t> Die PowerPoint-Vorlagen weisen alle eine Fußzeile auf, die sich natürlich individuell anpassen lässt. Um z.B. den Titel des Vortrages und den Namen des Referenten einzutragen muss dazu der Hauptfolienmaster geändert werden. In PowerPoint 2007/2010 muss man dazu unter dem Menü-Punkt "Ansicht" den Button "Folienmaster" anklicken. Am linken Bildschirmrand wird dann die Liste der Masterfolien angezeigt. Der oberste ist der Hauptmaster in dem sich die Textfelder der Fußzeile problemlos ändern lassen.</a:t>
            </a:r>
          </a:p>
          <a:p>
            <a:pPr>
              <a:spcBef>
                <a:spcPct val="0"/>
              </a:spcBef>
            </a:pPr>
            <a:endParaRPr lang="de-DE" altLang="en-US" smtClean="0"/>
          </a:p>
        </p:txBody>
      </p:sp>
      <p:sp>
        <p:nvSpPr>
          <p:cNvPr id="410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fld id="{FFF6C6D9-3DFF-4CF6-B242-2EC7E417488B}" type="slidenum">
              <a:rPr lang="de-DE" altLang="en-US" sz="1200"/>
              <a:pPr eaLnBrk="1" hangingPunct="1"/>
              <a:t>1</a:t>
            </a:fld>
            <a:endParaRPr lang="de-DE"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noFill/>
        </p:spPr>
        <p:txBody>
          <a:bodyPr/>
          <a:lstStyle/>
          <a:p>
            <a:r>
              <a:rPr lang="de-DE" smtClean="0"/>
              <a:t>Titelmasterformat durch Klicken bearbeiten</a:t>
            </a:r>
            <a:endParaRPr lang="de-DE" dirty="0"/>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Tree>
    <p:extLst>
      <p:ext uri="{BB962C8B-B14F-4D97-AF65-F5344CB8AC3E}">
        <p14:creationId xmlns:p14="http://schemas.microsoft.com/office/powerpoint/2010/main" val="2163834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4" name="Titel 1"/>
          <p:cNvSpPr>
            <a:spLocks noGrp="1"/>
          </p:cNvSpPr>
          <p:nvPr>
            <p:ph type="title"/>
          </p:nvPr>
        </p:nvSpPr>
        <p:spPr>
          <a:xfrm>
            <a:off x="838200" y="1143000"/>
            <a:ext cx="7467600" cy="1143000"/>
          </a:xfrm>
        </p:spPr>
        <p:txBody>
          <a:bodyPr/>
          <a:lstStyle/>
          <a:p>
            <a:r>
              <a:rPr lang="de-DE" smtClean="0"/>
              <a:t>Titelmasterformat durch Klicken bearbeiten</a:t>
            </a:r>
            <a:endParaRPr lang="de-DE" dirty="0"/>
          </a:p>
        </p:txBody>
      </p:sp>
      <p:sp>
        <p:nvSpPr>
          <p:cNvPr id="5" name="Inhaltsplatzhalter 2"/>
          <p:cNvSpPr>
            <a:spLocks noGrp="1"/>
          </p:cNvSpPr>
          <p:nvPr>
            <p:ph idx="1"/>
          </p:nvPr>
        </p:nvSpPr>
        <p:spPr>
          <a:xfrm>
            <a:off x="838200" y="2590800"/>
            <a:ext cx="7467600" cy="3552844"/>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1882198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5" name="Titel 1"/>
          <p:cNvSpPr>
            <a:spLocks noGrp="1"/>
          </p:cNvSpPr>
          <p:nvPr>
            <p:ph type="title"/>
          </p:nvPr>
        </p:nvSpPr>
        <p:spPr>
          <a:xfrm>
            <a:off x="838200" y="1143000"/>
            <a:ext cx="7467600" cy="1143000"/>
          </a:xfrm>
        </p:spPr>
        <p:txBody>
          <a:bodyPr/>
          <a:lstStyle/>
          <a:p>
            <a:r>
              <a:rPr lang="de-DE" smtClean="0"/>
              <a:t>Titelmasterformat durch Klicken bearbeiten</a:t>
            </a:r>
            <a:endParaRPr lang="de-DE" dirty="0"/>
          </a:p>
        </p:txBody>
      </p:sp>
      <p:sp>
        <p:nvSpPr>
          <p:cNvPr id="6" name="Inhaltsplatzhalter 2"/>
          <p:cNvSpPr>
            <a:spLocks noGrp="1"/>
          </p:cNvSpPr>
          <p:nvPr>
            <p:ph sz="half" idx="1"/>
          </p:nvPr>
        </p:nvSpPr>
        <p:spPr>
          <a:xfrm>
            <a:off x="838200" y="2395550"/>
            <a:ext cx="3657600" cy="3748094"/>
          </a:xfrm>
        </p:spPr>
        <p:txBody>
          <a:bodyPr/>
          <a:lstStyle>
            <a:lvl1pPr>
              <a:defRPr sz="22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Inhaltsplatzhalter 3"/>
          <p:cNvSpPr>
            <a:spLocks noGrp="1"/>
          </p:cNvSpPr>
          <p:nvPr>
            <p:ph sz="half" idx="2"/>
          </p:nvPr>
        </p:nvSpPr>
        <p:spPr>
          <a:xfrm>
            <a:off x="4648200" y="2395550"/>
            <a:ext cx="3657600" cy="3748094"/>
          </a:xfrm>
        </p:spPr>
        <p:txBody>
          <a:bodyPr/>
          <a:lstStyle>
            <a:lvl1pPr>
              <a:defRPr sz="22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21893302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7" name="Titel 1"/>
          <p:cNvSpPr>
            <a:spLocks noGrp="1"/>
          </p:cNvSpPr>
          <p:nvPr>
            <p:ph type="title"/>
          </p:nvPr>
        </p:nvSpPr>
        <p:spPr>
          <a:xfrm>
            <a:off x="457200" y="1131894"/>
            <a:ext cx="8229600" cy="1143000"/>
          </a:xfrm>
        </p:spPr>
        <p:txBody>
          <a:bodyPr/>
          <a:lstStyle>
            <a:lvl1pPr>
              <a:defRPr/>
            </a:lvl1pPr>
          </a:lstStyle>
          <a:p>
            <a:r>
              <a:rPr lang="de-DE" smtClean="0"/>
              <a:t>Titelmasterformat durch Klicken bearbeiten</a:t>
            </a:r>
            <a:endParaRPr lang="de-DE" dirty="0"/>
          </a:p>
        </p:txBody>
      </p:sp>
      <p:sp>
        <p:nvSpPr>
          <p:cNvPr id="8" name="Textplatzhalter 2"/>
          <p:cNvSpPr>
            <a:spLocks noGrp="1"/>
          </p:cNvSpPr>
          <p:nvPr>
            <p:ph type="body" idx="1"/>
          </p:nvPr>
        </p:nvSpPr>
        <p:spPr>
          <a:xfrm>
            <a:off x="457200" y="2392369"/>
            <a:ext cx="4040188" cy="639762"/>
          </a:xfrm>
        </p:spPr>
        <p:txBody>
          <a:bodyPr anchor="b"/>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9" name="Inhaltsplatzhalter 3"/>
          <p:cNvSpPr>
            <a:spLocks noGrp="1"/>
          </p:cNvSpPr>
          <p:nvPr>
            <p:ph sz="half" idx="2"/>
          </p:nvPr>
        </p:nvSpPr>
        <p:spPr>
          <a:xfrm>
            <a:off x="457200" y="3032131"/>
            <a:ext cx="4040188" cy="3325827"/>
          </a:xfrm>
        </p:spPr>
        <p:txBody>
          <a:bodyPr/>
          <a:lstStyle>
            <a:lvl1pPr>
              <a:defRPr sz="2200"/>
            </a:lvl1pPr>
            <a:lvl2pPr>
              <a:defRPr sz="2000"/>
            </a:lvl2pPr>
            <a:lvl3pPr>
              <a:defRPr sz="1800"/>
            </a:lvl3pPr>
            <a:lvl4pPr>
              <a:defRPr sz="1600"/>
            </a:lvl4pPr>
            <a:lvl5pPr>
              <a:defRPr sz="14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0" name="Textplatzhalter 4"/>
          <p:cNvSpPr>
            <a:spLocks noGrp="1"/>
          </p:cNvSpPr>
          <p:nvPr>
            <p:ph type="body" sz="quarter" idx="3"/>
          </p:nvPr>
        </p:nvSpPr>
        <p:spPr>
          <a:xfrm>
            <a:off x="4645025" y="2392369"/>
            <a:ext cx="4041775" cy="639762"/>
          </a:xfrm>
        </p:spPr>
        <p:txBody>
          <a:bodyPr anchor="b"/>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11" name="Inhaltsplatzhalter 5"/>
          <p:cNvSpPr>
            <a:spLocks noGrp="1"/>
          </p:cNvSpPr>
          <p:nvPr>
            <p:ph sz="quarter" idx="4"/>
          </p:nvPr>
        </p:nvSpPr>
        <p:spPr>
          <a:xfrm>
            <a:off x="4645025" y="3032131"/>
            <a:ext cx="4041775" cy="3325827"/>
          </a:xfrm>
        </p:spPr>
        <p:txBody>
          <a:bodyPr/>
          <a:lstStyle>
            <a:lvl1pPr>
              <a:defRPr sz="2200"/>
            </a:lvl1pPr>
            <a:lvl2pPr>
              <a:defRPr sz="2000"/>
            </a:lvl2pPr>
            <a:lvl3pPr>
              <a:defRPr sz="1800"/>
            </a:lvl3pPr>
            <a:lvl4pPr>
              <a:defRPr sz="1600"/>
            </a:lvl4pPr>
            <a:lvl5pPr>
              <a:defRPr sz="14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1585014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Tree>
    <p:extLst>
      <p:ext uri="{BB962C8B-B14F-4D97-AF65-F5344CB8AC3E}">
        <p14:creationId xmlns:p14="http://schemas.microsoft.com/office/powerpoint/2010/main" val="36046342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651862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halt mit Überschrift">
    <p:spTree>
      <p:nvGrpSpPr>
        <p:cNvPr id="1" name=""/>
        <p:cNvGrpSpPr/>
        <p:nvPr/>
      </p:nvGrpSpPr>
      <p:grpSpPr>
        <a:xfrm>
          <a:off x="0" y="0"/>
          <a:ext cx="0" cy="0"/>
          <a:chOff x="0" y="0"/>
          <a:chExt cx="0" cy="0"/>
        </a:xfrm>
      </p:grpSpPr>
      <p:sp>
        <p:nvSpPr>
          <p:cNvPr id="5" name="Titel 1"/>
          <p:cNvSpPr>
            <a:spLocks noGrp="1"/>
          </p:cNvSpPr>
          <p:nvPr>
            <p:ph type="title"/>
          </p:nvPr>
        </p:nvSpPr>
        <p:spPr>
          <a:xfrm>
            <a:off x="457200" y="1004911"/>
            <a:ext cx="3008313" cy="1162050"/>
          </a:xfrm>
        </p:spPr>
        <p:txBody>
          <a:bodyPr anchor="b"/>
          <a:lstStyle>
            <a:lvl1pPr algn="l">
              <a:defRPr sz="2000" b="1"/>
            </a:lvl1pPr>
          </a:lstStyle>
          <a:p>
            <a:r>
              <a:rPr lang="de-DE" smtClean="0"/>
              <a:t>Titelmasterformat durch Klicken bearbeiten</a:t>
            </a:r>
            <a:endParaRPr lang="de-DE" dirty="0"/>
          </a:p>
        </p:txBody>
      </p:sp>
      <p:sp>
        <p:nvSpPr>
          <p:cNvPr id="6" name="Inhaltsplatzhalter 2"/>
          <p:cNvSpPr>
            <a:spLocks noGrp="1"/>
          </p:cNvSpPr>
          <p:nvPr>
            <p:ph idx="1"/>
          </p:nvPr>
        </p:nvSpPr>
        <p:spPr>
          <a:xfrm>
            <a:off x="3575050" y="1000108"/>
            <a:ext cx="5111750" cy="5286412"/>
          </a:xfrm>
        </p:spPr>
        <p:txBody>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Textplatzhalter 3"/>
          <p:cNvSpPr>
            <a:spLocks noGrp="1"/>
          </p:cNvSpPr>
          <p:nvPr>
            <p:ph type="body" sz="half" idx="2"/>
          </p:nvPr>
        </p:nvSpPr>
        <p:spPr>
          <a:xfrm>
            <a:off x="457200" y="2166961"/>
            <a:ext cx="3008313" cy="411955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8698567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5" name="Inhaltsplatzhalter 4"/>
          <p:cNvSpPr>
            <a:spLocks noGrp="1"/>
          </p:cNvSpPr>
          <p:nvPr>
            <p:ph idx="1"/>
          </p:nvPr>
        </p:nvSpPr>
        <p:spPr>
          <a:xfrm>
            <a:off x="838200" y="2590800"/>
            <a:ext cx="7467600" cy="3552825"/>
          </a:xfrm>
        </p:spPr>
        <p:txBody>
          <a:bodyPr/>
          <a:lstStyle/>
          <a:p>
            <a:pPr lvl="0"/>
            <a:r>
              <a:rPr lang="de-DE" smtClean="0"/>
              <a:t>Textmasterformat bearbeiten</a:t>
            </a:r>
          </a:p>
        </p:txBody>
      </p:sp>
    </p:spTree>
    <p:extLst>
      <p:ext uri="{BB962C8B-B14F-4D97-AF65-F5344CB8AC3E}">
        <p14:creationId xmlns:p14="http://schemas.microsoft.com/office/powerpoint/2010/main" val="2578508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5"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dirty="0"/>
          </a:p>
        </p:txBody>
      </p:sp>
      <p:sp>
        <p:nvSpPr>
          <p:cNvPr id="6" name="Bildplatzhalter 2"/>
          <p:cNvSpPr>
            <a:spLocks noGrp="1"/>
          </p:cNvSpPr>
          <p:nvPr>
            <p:ph type="pic" idx="1"/>
          </p:nvPr>
        </p:nvSpPr>
        <p:spPr>
          <a:xfrm>
            <a:off x="1792288" y="1142983"/>
            <a:ext cx="5486400" cy="3584591"/>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smtClean="0"/>
              <a:t>Bild durch Klicken auf Symbol hinzufügen</a:t>
            </a:r>
          </a:p>
        </p:txBody>
      </p:sp>
      <p:sp>
        <p:nvSpPr>
          <p:cNvPr id="7"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13098327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Grafik 7" descr="Powerpoint-english-02.gif"/>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Grafik 10" descr="Powerpoint-english.gif"/>
          <p:cNvPicPr>
            <a:picLocks noChangeAspect="1"/>
          </p:cNvPicPr>
          <p:nvPr/>
        </p:nvPicPr>
        <p:blipFill>
          <a:blip r:embed="rId12" cstate="print">
            <a:extLst>
              <a:ext uri="{28A0092B-C50C-407E-A947-70E740481C1C}">
                <a14:useLocalDpi xmlns:a14="http://schemas.microsoft.com/office/drawing/2010/main" val="0"/>
              </a:ext>
            </a:extLst>
          </a:blip>
          <a:srcRect b="4851"/>
          <a:stretch>
            <a:fillRect/>
          </a:stretch>
        </p:blipFill>
        <p:spPr bwMode="hidden">
          <a:xfrm>
            <a:off x="0" y="0"/>
            <a:ext cx="9144000" cy="652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838200" y="1143000"/>
            <a:ext cx="7467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en-US" smtClean="0"/>
              <a:t>Klicken Sie, um das Titelformat</a:t>
            </a:r>
            <a:br>
              <a:rPr lang="de-DE" altLang="en-US" smtClean="0"/>
            </a:br>
            <a:r>
              <a:rPr lang="de-DE" altLang="en-US" smtClean="0"/>
              <a:t>zu bearbeiten</a:t>
            </a:r>
          </a:p>
        </p:txBody>
      </p:sp>
      <p:sp>
        <p:nvSpPr>
          <p:cNvPr id="1029" name="Rectangle 3"/>
          <p:cNvSpPr>
            <a:spLocks noGrp="1" noChangeArrowheads="1"/>
          </p:cNvSpPr>
          <p:nvPr>
            <p:ph type="body" idx="1"/>
          </p:nvPr>
        </p:nvSpPr>
        <p:spPr bwMode="auto">
          <a:xfrm>
            <a:off x="838200" y="2590800"/>
            <a:ext cx="74676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en-US" smtClean="0"/>
              <a:t>Klicken Sie, um die Formate des Vorlagentextes zu bearbeiten</a:t>
            </a:r>
          </a:p>
          <a:p>
            <a:pPr lvl="1"/>
            <a:r>
              <a:rPr lang="de-DE" altLang="en-US" smtClean="0"/>
              <a:t>Zweite Ebene</a:t>
            </a:r>
          </a:p>
          <a:p>
            <a:pPr lvl="2"/>
            <a:r>
              <a:rPr lang="de-DE" altLang="en-US" smtClean="0"/>
              <a:t>Dritte Ebene</a:t>
            </a:r>
          </a:p>
          <a:p>
            <a:pPr lvl="3"/>
            <a:r>
              <a:rPr lang="de-DE" altLang="en-US" smtClean="0"/>
              <a:t>Vierte Ebene</a:t>
            </a:r>
          </a:p>
          <a:p>
            <a:pPr lvl="4"/>
            <a:r>
              <a:rPr lang="de-DE" altLang="en-US" smtClean="0"/>
              <a:t>Fünfte Ebene</a:t>
            </a:r>
          </a:p>
        </p:txBody>
      </p:sp>
      <p:sp>
        <p:nvSpPr>
          <p:cNvPr id="1030" name="Rectangle 23"/>
          <p:cNvSpPr>
            <a:spLocks noChangeArrowheads="1"/>
          </p:cNvSpPr>
          <p:nvPr/>
        </p:nvSpPr>
        <p:spPr bwMode="auto">
          <a:xfrm>
            <a:off x="7924800" y="6557963"/>
            <a:ext cx="1066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algn="r" eaLnBrk="1" hangingPunct="1"/>
            <a:endParaRPr lang="de-DE" altLang="en-US" sz="900" dirty="0">
              <a:solidFill>
                <a:srgbClr val="00407A"/>
              </a:solidFill>
              <a:latin typeface="Arial" charset="0"/>
            </a:endParaRPr>
          </a:p>
        </p:txBody>
      </p:sp>
      <p:sp>
        <p:nvSpPr>
          <p:cNvPr id="1031" name="Rectangle 23"/>
          <p:cNvSpPr>
            <a:spLocks noChangeArrowheads="1"/>
          </p:cNvSpPr>
          <p:nvPr/>
        </p:nvSpPr>
        <p:spPr bwMode="auto">
          <a:xfrm>
            <a:off x="152400" y="6557963"/>
            <a:ext cx="7543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r>
              <a:rPr lang="de-DE" altLang="en-US" sz="900" dirty="0" smtClean="0">
                <a:solidFill>
                  <a:srgbClr val="00407A"/>
                </a:solidFill>
                <a:latin typeface="Arial" charset="0"/>
              </a:rPr>
              <a:t>Daniel Münch</a:t>
            </a:r>
            <a:endParaRPr lang="de-DE" altLang="en-US" sz="900" dirty="0">
              <a:solidFill>
                <a:srgbClr val="00407A"/>
              </a:solidFill>
              <a:latin typeface="Arial"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rtl="0" eaLnBrk="1" fontAlgn="base" hangingPunct="1">
        <a:spcBef>
          <a:spcPct val="0"/>
        </a:spcBef>
        <a:spcAft>
          <a:spcPct val="0"/>
        </a:spcAft>
        <a:defRPr sz="2800">
          <a:solidFill>
            <a:srgbClr val="00407A"/>
          </a:solidFill>
          <a:latin typeface="Arial" charset="0"/>
          <a:ea typeface="+mj-ea"/>
          <a:cs typeface="+mj-cs"/>
        </a:defRPr>
      </a:lvl1pPr>
      <a:lvl2pPr algn="l" rtl="0" eaLnBrk="1" fontAlgn="base" hangingPunct="1">
        <a:spcBef>
          <a:spcPct val="0"/>
        </a:spcBef>
        <a:spcAft>
          <a:spcPct val="0"/>
        </a:spcAft>
        <a:defRPr sz="2800">
          <a:solidFill>
            <a:srgbClr val="00407A"/>
          </a:solidFill>
          <a:latin typeface="Arial" charset="0"/>
        </a:defRPr>
      </a:lvl2pPr>
      <a:lvl3pPr algn="l" rtl="0" eaLnBrk="1" fontAlgn="base" hangingPunct="1">
        <a:spcBef>
          <a:spcPct val="0"/>
        </a:spcBef>
        <a:spcAft>
          <a:spcPct val="0"/>
        </a:spcAft>
        <a:defRPr sz="2800">
          <a:solidFill>
            <a:srgbClr val="00407A"/>
          </a:solidFill>
          <a:latin typeface="Arial" charset="0"/>
        </a:defRPr>
      </a:lvl3pPr>
      <a:lvl4pPr algn="l" rtl="0" eaLnBrk="1" fontAlgn="base" hangingPunct="1">
        <a:spcBef>
          <a:spcPct val="0"/>
        </a:spcBef>
        <a:spcAft>
          <a:spcPct val="0"/>
        </a:spcAft>
        <a:defRPr sz="2800">
          <a:solidFill>
            <a:srgbClr val="00407A"/>
          </a:solidFill>
          <a:latin typeface="Arial" charset="0"/>
        </a:defRPr>
      </a:lvl4pPr>
      <a:lvl5pPr algn="l" rtl="0" eaLnBrk="1" fontAlgn="base" hangingPunct="1">
        <a:spcBef>
          <a:spcPct val="0"/>
        </a:spcBef>
        <a:spcAft>
          <a:spcPct val="0"/>
        </a:spcAft>
        <a:defRPr sz="2800">
          <a:solidFill>
            <a:srgbClr val="00407A"/>
          </a:solidFill>
          <a:latin typeface="Arial" charset="0"/>
        </a:defRPr>
      </a:lvl5pPr>
      <a:lvl6pPr marL="457200" algn="l" rtl="0" eaLnBrk="1" fontAlgn="base" hangingPunct="1">
        <a:spcBef>
          <a:spcPct val="0"/>
        </a:spcBef>
        <a:spcAft>
          <a:spcPct val="0"/>
        </a:spcAft>
        <a:defRPr sz="2800" b="1">
          <a:solidFill>
            <a:srgbClr val="00407A"/>
          </a:solidFill>
          <a:latin typeface="UB Scala" pitchFamily="2" charset="0"/>
        </a:defRPr>
      </a:lvl6pPr>
      <a:lvl7pPr marL="914400" algn="l" rtl="0" eaLnBrk="1" fontAlgn="base" hangingPunct="1">
        <a:spcBef>
          <a:spcPct val="0"/>
        </a:spcBef>
        <a:spcAft>
          <a:spcPct val="0"/>
        </a:spcAft>
        <a:defRPr sz="2800" b="1">
          <a:solidFill>
            <a:srgbClr val="00407A"/>
          </a:solidFill>
          <a:latin typeface="UB Scala" pitchFamily="2" charset="0"/>
        </a:defRPr>
      </a:lvl7pPr>
      <a:lvl8pPr marL="1371600" algn="l" rtl="0" eaLnBrk="1" fontAlgn="base" hangingPunct="1">
        <a:spcBef>
          <a:spcPct val="0"/>
        </a:spcBef>
        <a:spcAft>
          <a:spcPct val="0"/>
        </a:spcAft>
        <a:defRPr sz="2800" b="1">
          <a:solidFill>
            <a:srgbClr val="00407A"/>
          </a:solidFill>
          <a:latin typeface="UB Scala" pitchFamily="2" charset="0"/>
        </a:defRPr>
      </a:lvl8pPr>
      <a:lvl9pPr marL="1828800" algn="l" rtl="0" eaLnBrk="1" fontAlgn="base" hangingPunct="1">
        <a:spcBef>
          <a:spcPct val="0"/>
        </a:spcBef>
        <a:spcAft>
          <a:spcPct val="0"/>
        </a:spcAft>
        <a:defRPr sz="2800" b="1">
          <a:solidFill>
            <a:srgbClr val="00407A"/>
          </a:solidFill>
          <a:latin typeface="UB Scala" pitchFamily="2" charset="0"/>
        </a:defRPr>
      </a:lvl9pPr>
    </p:titleStyle>
    <p:bodyStyle>
      <a:lvl1pPr marL="342900" indent="-342900" algn="l" rtl="0" eaLnBrk="1" fontAlgn="base" hangingPunct="1">
        <a:spcBef>
          <a:spcPct val="20000"/>
        </a:spcBef>
        <a:spcAft>
          <a:spcPct val="0"/>
        </a:spcAft>
        <a:buChar char="•"/>
        <a:defRPr sz="2200">
          <a:solidFill>
            <a:schemeClr val="tx1"/>
          </a:solidFill>
          <a:latin typeface="Arial" charset="0"/>
          <a:ea typeface="+mn-ea"/>
          <a:cs typeface="+mn-cs"/>
        </a:defRPr>
      </a:lvl1pPr>
      <a:lvl2pPr marL="742950" indent="-285750" algn="l" rtl="0" eaLnBrk="1" fontAlgn="base" hangingPunct="1">
        <a:spcBef>
          <a:spcPct val="20000"/>
        </a:spcBef>
        <a:spcAft>
          <a:spcPct val="0"/>
        </a:spcAft>
        <a:buChar char="•"/>
        <a:defRPr sz="2000">
          <a:solidFill>
            <a:schemeClr val="tx1"/>
          </a:solidFill>
          <a:latin typeface="Arial" charset="0"/>
        </a:defRPr>
      </a:lvl2pPr>
      <a:lvl3pPr marL="1143000" indent="-228600" algn="l" rtl="0" eaLnBrk="1" fontAlgn="base" hangingPunct="1">
        <a:spcBef>
          <a:spcPct val="20000"/>
        </a:spcBef>
        <a:spcAft>
          <a:spcPct val="0"/>
        </a:spcAft>
        <a:buFont typeface="Wingdings" pitchFamily="2" charset="2"/>
        <a:buChar char="§"/>
        <a:defRPr>
          <a:solidFill>
            <a:schemeClr val="tx1"/>
          </a:solidFill>
          <a:latin typeface="Arial" charset="0"/>
        </a:defRPr>
      </a:lvl3pPr>
      <a:lvl4pPr marL="1600200" indent="-228600" algn="l" rtl="0" eaLnBrk="1" fontAlgn="base" hangingPunct="1">
        <a:spcBef>
          <a:spcPct val="20000"/>
        </a:spcBef>
        <a:spcAft>
          <a:spcPct val="0"/>
        </a:spcAft>
        <a:buChar char="+"/>
        <a:defRPr sz="1600">
          <a:solidFill>
            <a:schemeClr val="tx1"/>
          </a:solidFill>
          <a:latin typeface="Arial" charset="0"/>
        </a:defRPr>
      </a:lvl4pPr>
      <a:lvl5pPr marL="2057400" indent="-228600" algn="l" rtl="0" eaLnBrk="1" fontAlgn="base" hangingPunct="1">
        <a:spcBef>
          <a:spcPct val="20000"/>
        </a:spcBef>
        <a:spcAft>
          <a:spcPct val="0"/>
        </a:spcAft>
        <a:buChar char="–"/>
        <a:defRPr sz="1400">
          <a:solidFill>
            <a:schemeClr val="tx1"/>
          </a:solidFill>
          <a:latin typeface="Arial" charset="0"/>
        </a:defRPr>
      </a:lvl5pPr>
      <a:lvl6pPr marL="2514600" indent="-228600" algn="l" rtl="0" eaLnBrk="1" fontAlgn="base" hangingPunct="1">
        <a:spcBef>
          <a:spcPct val="20000"/>
        </a:spcBef>
        <a:spcAft>
          <a:spcPct val="0"/>
        </a:spcAft>
        <a:buChar char="–"/>
        <a:defRPr sz="1400">
          <a:solidFill>
            <a:schemeClr val="tx1"/>
          </a:solidFill>
          <a:latin typeface="+mn-lt"/>
        </a:defRPr>
      </a:lvl6pPr>
      <a:lvl7pPr marL="2971800" indent="-228600" algn="l" rtl="0" eaLnBrk="1" fontAlgn="base" hangingPunct="1">
        <a:spcBef>
          <a:spcPct val="20000"/>
        </a:spcBef>
        <a:spcAft>
          <a:spcPct val="0"/>
        </a:spcAft>
        <a:buChar char="–"/>
        <a:defRPr sz="1400">
          <a:solidFill>
            <a:schemeClr val="tx1"/>
          </a:solidFill>
          <a:latin typeface="+mn-lt"/>
        </a:defRPr>
      </a:lvl7pPr>
      <a:lvl8pPr marL="3429000" indent="-228600" algn="l" rtl="0" eaLnBrk="1" fontAlgn="base" hangingPunct="1">
        <a:spcBef>
          <a:spcPct val="20000"/>
        </a:spcBef>
        <a:spcAft>
          <a:spcPct val="0"/>
        </a:spcAft>
        <a:buChar char="–"/>
        <a:defRPr sz="1400">
          <a:solidFill>
            <a:schemeClr val="tx1"/>
          </a:solidFill>
          <a:latin typeface="+mn-lt"/>
        </a:defRPr>
      </a:lvl8pPr>
      <a:lvl9pPr marL="3886200" indent="-228600" algn="l" rtl="0" eaLnBrk="1" fontAlgn="base" hangingPunct="1">
        <a:spcBef>
          <a:spcPct val="20000"/>
        </a:spcBef>
        <a:spcAft>
          <a:spcPct val="0"/>
        </a:spcAft>
        <a:buChar char="–"/>
        <a:defRPr sz="14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deutsch.lingolia.com/de/grammatik/adjektive/deklination/uebungen" TargetMode="External"/><Relationship Id="rId2" Type="http://schemas.openxmlformats.org/officeDocument/2006/relationships/hyperlink" Target="https://deutsch.lingolia.com/de/grammatik/deklination/genitiv" TargetMode="External"/><Relationship Id="rId1" Type="http://schemas.openxmlformats.org/officeDocument/2006/relationships/slideLayout" Target="../slideLayouts/slideLayout2.xml"/><Relationship Id="rId5" Type="http://schemas.openxmlformats.org/officeDocument/2006/relationships/hyperlink" Target="https://deutsch.lingolia.com/de/grammatik/nomen/deklination/genitiv/uebungen" TargetMode="External"/><Relationship Id="rId4" Type="http://schemas.openxmlformats.org/officeDocument/2006/relationships/hyperlink" Target="https://deutsch.lingolia.com/de/grammatik/pronomen/deklination/genitiv/uebunge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deutsch.lingolia.com/de/grammatik/adjektive/deklination" TargetMode="External"/><Relationship Id="rId2" Type="http://schemas.openxmlformats.org/officeDocument/2006/relationships/hyperlink" Target="http://www.mein-deutschbuch.de/lernen.php?menu_id=56" TargetMode="External"/><Relationship Id="rId1" Type="http://schemas.openxmlformats.org/officeDocument/2006/relationships/slideLayout" Target="../slideLayouts/slideLayout2.xml"/><Relationship Id="rId5" Type="http://schemas.openxmlformats.org/officeDocument/2006/relationships/hyperlink" Target="https://deutsch.lingolia.com/de/grammatik/nomen/deklination/genitiv" TargetMode="External"/><Relationship Id="rId4" Type="http://schemas.openxmlformats.org/officeDocument/2006/relationships/hyperlink" Target="https://deutsch.lingolia.com/de/grammatik/pronomen/deklination/genitiv"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Grafik 5" descr="Powerpoint-english-04.g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Grafik 6" descr="Powerpoint-english-03.gif"/>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hidden">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Rectangle 2"/>
          <p:cNvSpPr>
            <a:spLocks noGrp="1" noChangeArrowheads="1"/>
          </p:cNvSpPr>
          <p:nvPr>
            <p:ph type="ctrTitle"/>
          </p:nvPr>
        </p:nvSpPr>
        <p:spPr>
          <a:xfrm>
            <a:off x="2895600" y="3429000"/>
            <a:ext cx="5748338" cy="1143000"/>
          </a:xfrm>
        </p:spPr>
        <p:txBody>
          <a:bodyPr/>
          <a:lstStyle/>
          <a:p>
            <a:r>
              <a:rPr lang="de-DE" altLang="en-US" sz="2600" dirty="0" smtClean="0">
                <a:cs typeface="Arial" charset="0"/>
              </a:rPr>
              <a:t>Das Genitiv im Deutschen</a:t>
            </a:r>
            <a:endParaRPr lang="en-US" altLang="en-US" sz="2600" dirty="0" smtClean="0">
              <a:cs typeface="Arial" charset="0"/>
            </a:endParaRPr>
          </a:p>
        </p:txBody>
      </p:sp>
      <p:sp>
        <p:nvSpPr>
          <p:cNvPr id="2053" name="Rectangle 3"/>
          <p:cNvSpPr>
            <a:spLocks noGrp="1" noChangeArrowheads="1"/>
          </p:cNvSpPr>
          <p:nvPr>
            <p:ph type="subTitle" idx="1"/>
          </p:nvPr>
        </p:nvSpPr>
        <p:spPr>
          <a:xfrm>
            <a:off x="2895600" y="4643438"/>
            <a:ext cx="5748338" cy="428625"/>
          </a:xfrm>
        </p:spPr>
        <p:txBody>
          <a:bodyPr anchor="ctr"/>
          <a:lstStyle/>
          <a:p>
            <a:pPr algn="l"/>
            <a:r>
              <a:rPr lang="de-DE" altLang="en-US" sz="1400" dirty="0" smtClean="0">
                <a:solidFill>
                  <a:srgbClr val="00407A"/>
                </a:solidFill>
                <a:cs typeface="Arial" charset="0"/>
              </a:rPr>
              <a:t>Daniel Münch (SEK </a:t>
            </a:r>
            <a:r>
              <a:rPr lang="de-DE" altLang="en-US" sz="1400" dirty="0" err="1" smtClean="0">
                <a:solidFill>
                  <a:srgbClr val="00407A"/>
                </a:solidFill>
                <a:cs typeface="Arial" charset="0"/>
              </a:rPr>
              <a:t>Catalunya</a:t>
            </a:r>
            <a:r>
              <a:rPr lang="de-DE" altLang="en-US" sz="1400" dirty="0" smtClean="0">
                <a:solidFill>
                  <a:srgbClr val="00407A"/>
                </a:solidFill>
                <a:cs typeface="Arial" charset="0"/>
              </a:rPr>
              <a:t>)</a:t>
            </a:r>
            <a:endParaRPr lang="en-US" altLang="en-US" sz="1400" dirty="0" smtClean="0">
              <a:solidFill>
                <a:srgbClr val="00407A"/>
              </a:solidFill>
              <a:cs typeface="Arial"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u="sng" dirty="0" smtClean="0"/>
              <a:t>3. Verwendung (Verben)</a:t>
            </a:r>
            <a:endParaRPr lang="en-US" u="sng" dirty="0"/>
          </a:p>
        </p:txBody>
      </p:sp>
      <p:sp>
        <p:nvSpPr>
          <p:cNvPr id="3" name="Inhaltsplatzhalter 2"/>
          <p:cNvSpPr>
            <a:spLocks noGrp="1"/>
          </p:cNvSpPr>
          <p:nvPr>
            <p:ph idx="1"/>
          </p:nvPr>
        </p:nvSpPr>
        <p:spPr/>
        <p:txBody>
          <a:bodyPr/>
          <a:lstStyle/>
          <a:p>
            <a:pPr algn="just"/>
            <a:r>
              <a:rPr lang="de-DE" sz="3000" i="1" dirty="0">
                <a:solidFill>
                  <a:srgbClr val="003366"/>
                </a:solidFill>
              </a:rPr>
              <a:t>sich einer Sache </a:t>
            </a:r>
            <a:endParaRPr lang="de-DE" sz="3000" i="1" dirty="0" smtClean="0">
              <a:solidFill>
                <a:srgbClr val="003366"/>
              </a:solidFill>
            </a:endParaRPr>
          </a:p>
          <a:p>
            <a:pPr lvl="1" algn="just"/>
            <a:r>
              <a:rPr lang="de-DE" sz="2600" i="1" dirty="0" smtClean="0">
                <a:solidFill>
                  <a:srgbClr val="003366"/>
                </a:solidFill>
              </a:rPr>
              <a:t>brüsten </a:t>
            </a:r>
          </a:p>
          <a:p>
            <a:pPr lvl="1" algn="just"/>
            <a:r>
              <a:rPr lang="de-DE" sz="2600" i="1" dirty="0" smtClean="0">
                <a:solidFill>
                  <a:srgbClr val="003366"/>
                </a:solidFill>
              </a:rPr>
              <a:t>enthalten</a:t>
            </a:r>
          </a:p>
          <a:p>
            <a:pPr lvl="1" algn="just"/>
            <a:r>
              <a:rPr lang="de-DE" sz="2600" i="1" dirty="0">
                <a:solidFill>
                  <a:srgbClr val="003366"/>
                </a:solidFill>
              </a:rPr>
              <a:t>r</a:t>
            </a:r>
            <a:r>
              <a:rPr lang="de-DE" sz="2600" i="1" dirty="0" smtClean="0">
                <a:solidFill>
                  <a:srgbClr val="003366"/>
                </a:solidFill>
              </a:rPr>
              <a:t>ühmen</a:t>
            </a:r>
          </a:p>
          <a:p>
            <a:pPr lvl="1" algn="just"/>
            <a:r>
              <a:rPr lang="de-DE" sz="2600" i="1" dirty="0" smtClean="0">
                <a:solidFill>
                  <a:srgbClr val="003366"/>
                </a:solidFill>
              </a:rPr>
              <a:t>schämen</a:t>
            </a:r>
          </a:p>
          <a:p>
            <a:pPr lvl="1" algn="just"/>
            <a:r>
              <a:rPr lang="de-DE" sz="2600" i="1" dirty="0" smtClean="0">
                <a:solidFill>
                  <a:srgbClr val="003366"/>
                </a:solidFill>
              </a:rPr>
              <a:t>erinnern</a:t>
            </a:r>
          </a:p>
          <a:p>
            <a:pPr lvl="1" algn="just"/>
            <a:r>
              <a:rPr lang="de-DE" sz="2600" i="1" dirty="0" smtClean="0">
                <a:solidFill>
                  <a:srgbClr val="003366"/>
                </a:solidFill>
              </a:rPr>
              <a:t>freuen</a:t>
            </a:r>
          </a:p>
        </p:txBody>
      </p:sp>
    </p:spTree>
    <p:extLst>
      <p:ext uri="{BB962C8B-B14F-4D97-AF65-F5344CB8AC3E}">
        <p14:creationId xmlns:p14="http://schemas.microsoft.com/office/powerpoint/2010/main" val="3498762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u="sng" dirty="0" smtClean="0"/>
              <a:t>3. Verwendung (Verben)</a:t>
            </a:r>
            <a:endParaRPr lang="en-US" u="sng" dirty="0"/>
          </a:p>
        </p:txBody>
      </p:sp>
      <p:sp>
        <p:nvSpPr>
          <p:cNvPr id="3" name="Inhaltsplatzhalter 2"/>
          <p:cNvSpPr>
            <a:spLocks noGrp="1"/>
          </p:cNvSpPr>
          <p:nvPr>
            <p:ph idx="1"/>
          </p:nvPr>
        </p:nvSpPr>
        <p:spPr/>
        <p:txBody>
          <a:bodyPr/>
          <a:lstStyle/>
          <a:p>
            <a:pPr algn="just"/>
            <a:r>
              <a:rPr lang="de-DE" sz="3000" dirty="0">
                <a:solidFill>
                  <a:srgbClr val="003366"/>
                </a:solidFill>
              </a:rPr>
              <a:t>einer Sache </a:t>
            </a:r>
            <a:endParaRPr lang="de-DE" sz="3000" dirty="0" smtClean="0">
              <a:solidFill>
                <a:srgbClr val="003366"/>
              </a:solidFill>
            </a:endParaRPr>
          </a:p>
          <a:p>
            <a:pPr lvl="1" algn="just"/>
            <a:r>
              <a:rPr lang="de-DE" sz="2600" dirty="0">
                <a:solidFill>
                  <a:srgbClr val="003366"/>
                </a:solidFill>
              </a:rPr>
              <a:t>g</a:t>
            </a:r>
            <a:r>
              <a:rPr lang="de-DE" sz="2600" dirty="0" smtClean="0">
                <a:solidFill>
                  <a:srgbClr val="003366"/>
                </a:solidFill>
              </a:rPr>
              <a:t>edenken</a:t>
            </a:r>
          </a:p>
          <a:p>
            <a:pPr lvl="1" algn="just"/>
            <a:r>
              <a:rPr lang="de-DE" sz="2600" dirty="0" smtClean="0">
                <a:solidFill>
                  <a:srgbClr val="003366"/>
                </a:solidFill>
              </a:rPr>
              <a:t>Herr werden</a:t>
            </a:r>
          </a:p>
          <a:p>
            <a:pPr lvl="1" algn="just"/>
            <a:r>
              <a:rPr lang="de-DE" sz="2600" dirty="0">
                <a:solidFill>
                  <a:srgbClr val="003366"/>
                </a:solidFill>
              </a:rPr>
              <a:t>b</a:t>
            </a:r>
            <a:r>
              <a:rPr lang="de-DE" sz="2600" dirty="0" smtClean="0">
                <a:solidFill>
                  <a:srgbClr val="003366"/>
                </a:solidFill>
              </a:rPr>
              <a:t>edürfen</a:t>
            </a:r>
            <a:endParaRPr lang="de-DE" sz="2600" dirty="0">
              <a:solidFill>
                <a:srgbClr val="003366"/>
              </a:solidFill>
            </a:endParaRPr>
          </a:p>
          <a:p>
            <a:pPr marL="0" lvl="1" indent="0" algn="just">
              <a:buNone/>
            </a:pPr>
            <a:endParaRPr lang="de-DE" sz="2600" dirty="0" smtClean="0">
              <a:solidFill>
                <a:srgbClr val="003366"/>
              </a:solidFill>
            </a:endParaRPr>
          </a:p>
          <a:p>
            <a:pPr marL="0" lvl="1" indent="0" algn="just">
              <a:buNone/>
            </a:pPr>
            <a:r>
              <a:rPr lang="de-DE" sz="2600" dirty="0" smtClean="0">
                <a:solidFill>
                  <a:srgbClr val="003366"/>
                </a:solidFill>
              </a:rPr>
              <a:t>Ich gedenke </a:t>
            </a:r>
            <a:r>
              <a:rPr lang="de-DE" sz="2600" dirty="0" smtClean="0">
                <a:solidFill>
                  <a:srgbClr val="FF0000"/>
                </a:solidFill>
              </a:rPr>
              <a:t>seines Todes</a:t>
            </a:r>
            <a:r>
              <a:rPr lang="de-DE" sz="2600" dirty="0" smtClean="0">
                <a:solidFill>
                  <a:srgbClr val="003366"/>
                </a:solidFill>
              </a:rPr>
              <a:t>.</a:t>
            </a:r>
          </a:p>
        </p:txBody>
      </p:sp>
    </p:spTree>
    <p:extLst>
      <p:ext uri="{BB962C8B-B14F-4D97-AF65-F5344CB8AC3E}">
        <p14:creationId xmlns:p14="http://schemas.microsoft.com/office/powerpoint/2010/main" val="1193211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u="sng" dirty="0" smtClean="0"/>
              <a:t>3. Verwendung (Adjektive)</a:t>
            </a:r>
            <a:endParaRPr lang="en-US" u="sng" dirty="0"/>
          </a:p>
        </p:txBody>
      </p:sp>
      <p:sp>
        <p:nvSpPr>
          <p:cNvPr id="3" name="Inhaltsplatzhalter 2"/>
          <p:cNvSpPr>
            <a:spLocks noGrp="1"/>
          </p:cNvSpPr>
          <p:nvPr>
            <p:ph idx="1"/>
          </p:nvPr>
        </p:nvSpPr>
        <p:spPr/>
        <p:txBody>
          <a:bodyPr/>
          <a:lstStyle/>
          <a:p>
            <a:r>
              <a:rPr lang="de-DE" sz="3000" dirty="0">
                <a:solidFill>
                  <a:srgbClr val="003366"/>
                </a:solidFill>
              </a:rPr>
              <a:t>einer Sache </a:t>
            </a:r>
            <a:endParaRPr lang="de-DE" sz="3000" dirty="0" smtClean="0">
              <a:solidFill>
                <a:srgbClr val="003366"/>
              </a:solidFill>
            </a:endParaRPr>
          </a:p>
          <a:p>
            <a:pPr lvl="1"/>
            <a:r>
              <a:rPr lang="de-DE" sz="2600" i="1" dirty="0" smtClean="0">
                <a:solidFill>
                  <a:srgbClr val="003366"/>
                </a:solidFill>
              </a:rPr>
              <a:t>kundig sein</a:t>
            </a:r>
          </a:p>
          <a:p>
            <a:pPr lvl="1"/>
            <a:r>
              <a:rPr lang="de-DE" sz="2600" i="1" dirty="0" smtClean="0">
                <a:solidFill>
                  <a:srgbClr val="003366"/>
                </a:solidFill>
              </a:rPr>
              <a:t>mächtig sein</a:t>
            </a:r>
          </a:p>
          <a:p>
            <a:pPr lvl="1"/>
            <a:r>
              <a:rPr lang="de-DE" sz="2600" i="1" dirty="0" smtClean="0">
                <a:solidFill>
                  <a:srgbClr val="003366"/>
                </a:solidFill>
              </a:rPr>
              <a:t>(</a:t>
            </a:r>
            <a:r>
              <a:rPr lang="de-DE" sz="2600" i="1" dirty="0" err="1" smtClean="0">
                <a:solidFill>
                  <a:srgbClr val="003366"/>
                </a:solidFill>
              </a:rPr>
              <a:t>un</a:t>
            </a:r>
            <a:r>
              <a:rPr lang="de-DE" sz="2600" i="1" dirty="0" smtClean="0">
                <a:solidFill>
                  <a:srgbClr val="003366"/>
                </a:solidFill>
              </a:rPr>
              <a:t>)würdig sein</a:t>
            </a:r>
          </a:p>
          <a:p>
            <a:pPr lvl="1"/>
            <a:r>
              <a:rPr lang="de-DE" sz="2600" i="1" dirty="0" smtClean="0">
                <a:solidFill>
                  <a:srgbClr val="003366"/>
                </a:solidFill>
              </a:rPr>
              <a:t>überdrüssig</a:t>
            </a:r>
            <a:r>
              <a:rPr lang="de-DE" sz="2600" i="1" dirty="0">
                <a:solidFill>
                  <a:srgbClr val="003366"/>
                </a:solidFill>
              </a:rPr>
              <a:t> sein</a:t>
            </a:r>
            <a:endParaRPr lang="de-DE" sz="2600" dirty="0">
              <a:solidFill>
                <a:srgbClr val="003366"/>
              </a:solidFill>
            </a:endParaRPr>
          </a:p>
          <a:p>
            <a:pPr marL="0" lvl="1" indent="0" algn="just">
              <a:buNone/>
            </a:pPr>
            <a:endParaRPr lang="de-DE" sz="2600" dirty="0" smtClean="0">
              <a:solidFill>
                <a:srgbClr val="003366"/>
              </a:solidFill>
            </a:endParaRPr>
          </a:p>
          <a:p>
            <a:pPr marL="0" lvl="1" indent="0" algn="just">
              <a:buNone/>
            </a:pPr>
            <a:r>
              <a:rPr lang="de-DE" sz="2600" dirty="0" smtClean="0">
                <a:solidFill>
                  <a:srgbClr val="003366"/>
                </a:solidFill>
              </a:rPr>
              <a:t>Ich bin </a:t>
            </a:r>
            <a:r>
              <a:rPr lang="de-DE" sz="2600" dirty="0" smtClean="0">
                <a:solidFill>
                  <a:srgbClr val="FF0000"/>
                </a:solidFill>
              </a:rPr>
              <a:t>dieser Unruhe </a:t>
            </a:r>
            <a:r>
              <a:rPr lang="de-DE" sz="2600" dirty="0" smtClean="0">
                <a:solidFill>
                  <a:srgbClr val="003366"/>
                </a:solidFill>
              </a:rPr>
              <a:t>überdrüssig.</a:t>
            </a:r>
          </a:p>
        </p:txBody>
      </p:sp>
    </p:spTree>
    <p:extLst>
      <p:ext uri="{BB962C8B-B14F-4D97-AF65-F5344CB8AC3E}">
        <p14:creationId xmlns:p14="http://schemas.microsoft.com/office/powerpoint/2010/main" val="8041531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u="sng" dirty="0"/>
              <a:t>4</a:t>
            </a:r>
            <a:r>
              <a:rPr lang="de-DE" u="sng" dirty="0" smtClean="0"/>
              <a:t>. Deklinationen (Artikel, Adjektive, Nomen)</a:t>
            </a:r>
            <a:endParaRPr lang="en-US" u="sng" dirty="0"/>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3157704758"/>
              </p:ext>
            </p:extLst>
          </p:nvPr>
        </p:nvGraphicFramePr>
        <p:xfrm>
          <a:off x="395536" y="2204864"/>
          <a:ext cx="8424935" cy="3853312"/>
        </p:xfrm>
        <a:graphic>
          <a:graphicData uri="http://schemas.openxmlformats.org/drawingml/2006/table">
            <a:tbl>
              <a:tblPr firstRow="1" bandRow="1">
                <a:tableStyleId>{5C22544A-7EE6-4342-B048-85BDC9FD1C3A}</a:tableStyleId>
              </a:tblPr>
              <a:tblGrid>
                <a:gridCol w="1008112"/>
                <a:gridCol w="2232248"/>
                <a:gridCol w="2880320"/>
                <a:gridCol w="2304255"/>
              </a:tblGrid>
              <a:tr h="936104">
                <a:tc>
                  <a:txBody>
                    <a:bodyPr/>
                    <a:lstStyle/>
                    <a:p>
                      <a:pPr algn="ctr"/>
                      <a:endParaRPr lang="en-US" dirty="0"/>
                    </a:p>
                  </a:txBody>
                  <a:tcPr anchor="ctr"/>
                </a:tc>
                <a:tc>
                  <a:txBody>
                    <a:bodyPr/>
                    <a:lstStyle/>
                    <a:p>
                      <a:pPr algn="ctr"/>
                      <a:r>
                        <a:rPr lang="de-DE" sz="1600" dirty="0" smtClean="0"/>
                        <a:t>Bestimmter Artikel</a:t>
                      </a:r>
                      <a:endParaRPr lang="en-US" sz="1600" dirty="0"/>
                    </a:p>
                  </a:txBody>
                  <a:tcPr anchor="ctr"/>
                </a:tc>
                <a:tc>
                  <a:txBody>
                    <a:bodyPr/>
                    <a:lstStyle/>
                    <a:p>
                      <a:pPr algn="ctr"/>
                      <a:r>
                        <a:rPr lang="de-DE" sz="1600" dirty="0" smtClean="0"/>
                        <a:t>Unbestimmter Artikel, </a:t>
                      </a:r>
                      <a:r>
                        <a:rPr lang="de-DE" sz="1600" b="0" i="1" dirty="0" smtClean="0"/>
                        <a:t>kein</a:t>
                      </a:r>
                      <a:r>
                        <a:rPr lang="de-DE" sz="1600" dirty="0" smtClean="0"/>
                        <a:t>, Possessivartikel</a:t>
                      </a:r>
                      <a:r>
                        <a:rPr lang="de-DE" sz="1600" baseline="0" dirty="0" smtClean="0"/>
                        <a:t> (mein,…)</a:t>
                      </a:r>
                      <a:endParaRPr lang="en-US" sz="1600" dirty="0"/>
                    </a:p>
                  </a:txBody>
                  <a:tcPr anchor="ctr"/>
                </a:tc>
                <a:tc>
                  <a:txBody>
                    <a:bodyPr/>
                    <a:lstStyle/>
                    <a:p>
                      <a:pPr algn="ctr"/>
                      <a:r>
                        <a:rPr lang="de-DE" sz="1600" dirty="0" smtClean="0"/>
                        <a:t>Ohne Artikel</a:t>
                      </a:r>
                      <a:endParaRPr lang="en-US" sz="1600" dirty="0"/>
                    </a:p>
                  </a:txBody>
                  <a:tcPr anchor="ctr"/>
                </a:tc>
              </a:tr>
              <a:tr h="729302">
                <a:tc>
                  <a:txBody>
                    <a:bodyPr/>
                    <a:lstStyle/>
                    <a:p>
                      <a:pPr algn="ctr"/>
                      <a:r>
                        <a:rPr lang="de-DE" sz="1600" dirty="0" smtClean="0"/>
                        <a:t>maskulin</a:t>
                      </a:r>
                      <a:endParaRPr lang="en-US" sz="1600" dirty="0"/>
                    </a:p>
                  </a:txBody>
                  <a:tcPr anchor="ctr"/>
                </a:tc>
                <a:tc>
                  <a:txBody>
                    <a:bodyPr/>
                    <a:lstStyle/>
                    <a:p>
                      <a:pPr algn="ctr"/>
                      <a:r>
                        <a:rPr lang="de-DE" dirty="0" smtClean="0"/>
                        <a:t>des netten Vaters</a:t>
                      </a:r>
                      <a:endParaRPr lang="en-US" dirty="0"/>
                    </a:p>
                  </a:txBody>
                  <a:tcPr anchor="ctr"/>
                </a:tc>
                <a:tc>
                  <a:txBody>
                    <a:bodyPr/>
                    <a:lstStyle/>
                    <a:p>
                      <a:pPr algn="ctr"/>
                      <a:r>
                        <a:rPr lang="de-DE" dirty="0" smtClean="0"/>
                        <a:t>eines</a:t>
                      </a:r>
                      <a:r>
                        <a:rPr lang="de-DE" baseline="0" dirty="0" smtClean="0"/>
                        <a:t> netten Vaters</a:t>
                      </a:r>
                      <a:endParaRPr lang="en-US" dirty="0"/>
                    </a:p>
                  </a:txBody>
                  <a:tcPr anchor="ctr"/>
                </a:tc>
                <a:tc>
                  <a:txBody>
                    <a:bodyPr/>
                    <a:lstStyle/>
                    <a:p>
                      <a:pPr algn="ctr"/>
                      <a:r>
                        <a:rPr lang="de-DE" dirty="0" smtClean="0"/>
                        <a:t>netten</a:t>
                      </a:r>
                      <a:r>
                        <a:rPr lang="de-DE" baseline="0" dirty="0" smtClean="0"/>
                        <a:t> Vaters</a:t>
                      </a:r>
                      <a:endParaRPr lang="en-US" dirty="0"/>
                    </a:p>
                  </a:txBody>
                  <a:tcPr anchor="ctr"/>
                </a:tc>
              </a:tr>
              <a:tr h="729302">
                <a:tc>
                  <a:txBody>
                    <a:bodyPr/>
                    <a:lstStyle/>
                    <a:p>
                      <a:pPr algn="ctr"/>
                      <a:r>
                        <a:rPr lang="de-DE" sz="1600" dirty="0" smtClean="0"/>
                        <a:t>feminin</a:t>
                      </a:r>
                      <a:endParaRPr lang="en-US" sz="1600" dirty="0"/>
                    </a:p>
                  </a:txBody>
                  <a:tcPr anchor="ctr"/>
                </a:tc>
                <a:tc>
                  <a:txBody>
                    <a:bodyPr/>
                    <a:lstStyle/>
                    <a:p>
                      <a:pPr algn="ctr"/>
                      <a:r>
                        <a:rPr lang="de-DE" dirty="0" smtClean="0"/>
                        <a:t>der</a:t>
                      </a:r>
                      <a:r>
                        <a:rPr lang="de-DE" baseline="0" dirty="0" smtClean="0"/>
                        <a:t> netten Mutter</a:t>
                      </a:r>
                      <a:endParaRPr lang="en-US" dirty="0"/>
                    </a:p>
                  </a:txBody>
                  <a:tcPr anchor="ctr"/>
                </a:tc>
                <a:tc>
                  <a:txBody>
                    <a:bodyPr/>
                    <a:lstStyle/>
                    <a:p>
                      <a:pPr algn="ctr"/>
                      <a:r>
                        <a:rPr lang="de-DE" dirty="0" smtClean="0"/>
                        <a:t>einer netten Mutter</a:t>
                      </a:r>
                      <a:endParaRPr lang="en-US" dirty="0"/>
                    </a:p>
                  </a:txBody>
                  <a:tcPr anchor="ctr"/>
                </a:tc>
                <a:tc>
                  <a:txBody>
                    <a:bodyPr/>
                    <a:lstStyle/>
                    <a:p>
                      <a:pPr algn="ctr"/>
                      <a:r>
                        <a:rPr lang="de-DE" dirty="0" smtClean="0"/>
                        <a:t>netter Mutter</a:t>
                      </a:r>
                      <a:endParaRPr lang="en-US" dirty="0"/>
                    </a:p>
                  </a:txBody>
                  <a:tcPr anchor="ctr"/>
                </a:tc>
              </a:tr>
              <a:tr h="729302">
                <a:tc>
                  <a:txBody>
                    <a:bodyPr/>
                    <a:lstStyle/>
                    <a:p>
                      <a:pPr algn="ctr"/>
                      <a:r>
                        <a:rPr lang="de-DE" sz="1600" dirty="0" smtClean="0"/>
                        <a:t>neutral</a:t>
                      </a:r>
                      <a:endParaRPr lang="en-US" sz="1600" dirty="0"/>
                    </a:p>
                  </a:txBody>
                  <a:tcPr anchor="ctr"/>
                </a:tc>
                <a:tc>
                  <a:txBody>
                    <a:bodyPr/>
                    <a:lstStyle/>
                    <a:p>
                      <a:pPr algn="ctr"/>
                      <a:r>
                        <a:rPr lang="de-DE" dirty="0" smtClean="0"/>
                        <a:t>des</a:t>
                      </a:r>
                      <a:r>
                        <a:rPr lang="de-DE" baseline="0" dirty="0" smtClean="0"/>
                        <a:t> netten Kindes</a:t>
                      </a:r>
                      <a:endParaRPr lang="en-US" dirty="0"/>
                    </a:p>
                  </a:txBody>
                  <a:tcPr anchor="ctr"/>
                </a:tc>
                <a:tc>
                  <a:txBody>
                    <a:bodyPr/>
                    <a:lstStyle/>
                    <a:p>
                      <a:pPr algn="ctr"/>
                      <a:r>
                        <a:rPr lang="de-DE" dirty="0" smtClean="0"/>
                        <a:t>eines netten Kindes</a:t>
                      </a:r>
                      <a:endParaRPr lang="en-US" dirty="0"/>
                    </a:p>
                  </a:txBody>
                  <a:tcPr anchor="ctr"/>
                </a:tc>
                <a:tc>
                  <a:txBody>
                    <a:bodyPr/>
                    <a:lstStyle/>
                    <a:p>
                      <a:pPr algn="ctr"/>
                      <a:r>
                        <a:rPr lang="de-DE" dirty="0" smtClean="0"/>
                        <a:t>netten Kindes</a:t>
                      </a:r>
                      <a:endParaRPr lang="en-US" dirty="0"/>
                    </a:p>
                  </a:txBody>
                  <a:tcPr anchor="ctr"/>
                </a:tc>
              </a:tr>
              <a:tr h="729302">
                <a:tc>
                  <a:txBody>
                    <a:bodyPr/>
                    <a:lstStyle/>
                    <a:p>
                      <a:pPr algn="ctr"/>
                      <a:r>
                        <a:rPr lang="de-DE" sz="1600" dirty="0" smtClean="0"/>
                        <a:t>PLURAL</a:t>
                      </a:r>
                      <a:endParaRPr lang="en-US" sz="1600" dirty="0"/>
                    </a:p>
                  </a:txBody>
                  <a:tcPr anchor="ctr"/>
                </a:tc>
                <a:tc>
                  <a:txBody>
                    <a:bodyPr/>
                    <a:lstStyle/>
                    <a:p>
                      <a:pPr algn="ctr"/>
                      <a:r>
                        <a:rPr lang="de-DE" dirty="0" smtClean="0"/>
                        <a:t>der</a:t>
                      </a:r>
                      <a:r>
                        <a:rPr lang="de-DE" baseline="0" dirty="0" smtClean="0"/>
                        <a:t> netten Eltern</a:t>
                      </a:r>
                      <a:endParaRPr lang="en-US" dirty="0"/>
                    </a:p>
                  </a:txBody>
                  <a:tcPr anchor="ctr"/>
                </a:tc>
                <a:tc>
                  <a:txBody>
                    <a:bodyPr/>
                    <a:lstStyle/>
                    <a:p>
                      <a:pPr algn="ctr"/>
                      <a:r>
                        <a:rPr lang="de-DE" dirty="0" smtClean="0"/>
                        <a:t>meiner</a:t>
                      </a:r>
                      <a:r>
                        <a:rPr lang="de-DE" baseline="0" dirty="0" smtClean="0"/>
                        <a:t> netten Eltern</a:t>
                      </a:r>
                      <a:endParaRPr lang="en-US" dirty="0"/>
                    </a:p>
                  </a:txBody>
                  <a:tcPr anchor="ctr"/>
                </a:tc>
                <a:tc>
                  <a:txBody>
                    <a:bodyPr/>
                    <a:lstStyle/>
                    <a:p>
                      <a:pPr algn="ctr"/>
                      <a:r>
                        <a:rPr lang="de-DE" dirty="0" smtClean="0"/>
                        <a:t>netter Eltern</a:t>
                      </a:r>
                      <a:endParaRPr lang="en-US" dirty="0"/>
                    </a:p>
                  </a:txBody>
                  <a:tcPr anchor="ctr"/>
                </a:tc>
              </a:tr>
            </a:tbl>
          </a:graphicData>
        </a:graphic>
      </p:graphicFrame>
    </p:spTree>
    <p:extLst>
      <p:ext uri="{BB962C8B-B14F-4D97-AF65-F5344CB8AC3E}">
        <p14:creationId xmlns:p14="http://schemas.microsoft.com/office/powerpoint/2010/main" val="23155241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u="sng" dirty="0"/>
              <a:t>4</a:t>
            </a:r>
            <a:r>
              <a:rPr lang="de-DE" u="sng" dirty="0" smtClean="0"/>
              <a:t>. Deklinationen (Artikel, Adjektive, Nomen)</a:t>
            </a:r>
            <a:endParaRPr lang="en-US" u="sng" dirty="0"/>
          </a:p>
        </p:txBody>
      </p:sp>
      <p:sp>
        <p:nvSpPr>
          <p:cNvPr id="3" name="Inhaltsplatzhalter 2"/>
          <p:cNvSpPr>
            <a:spLocks noGrp="1"/>
          </p:cNvSpPr>
          <p:nvPr>
            <p:ph idx="1"/>
          </p:nvPr>
        </p:nvSpPr>
        <p:spPr/>
        <p:txBody>
          <a:bodyPr/>
          <a:lstStyle/>
          <a:p>
            <a:pPr>
              <a:lnSpc>
                <a:spcPct val="150000"/>
              </a:lnSpc>
            </a:pPr>
            <a:r>
              <a:rPr lang="de-DE" dirty="0">
                <a:solidFill>
                  <a:srgbClr val="003366"/>
                </a:solidFill>
              </a:rPr>
              <a:t>Fast alle </a:t>
            </a:r>
            <a:r>
              <a:rPr lang="de-DE" u="sng" dirty="0">
                <a:solidFill>
                  <a:srgbClr val="003366"/>
                </a:solidFill>
              </a:rPr>
              <a:t>maskuline und neutrale Nomen</a:t>
            </a:r>
            <a:r>
              <a:rPr lang="de-DE" dirty="0">
                <a:solidFill>
                  <a:srgbClr val="003366"/>
                </a:solidFill>
              </a:rPr>
              <a:t> erhalten die Endung -</a:t>
            </a:r>
            <a:r>
              <a:rPr lang="de-DE" b="1" dirty="0">
                <a:solidFill>
                  <a:srgbClr val="003366"/>
                </a:solidFill>
              </a:rPr>
              <a:t> s </a:t>
            </a:r>
            <a:r>
              <a:rPr lang="de-DE" dirty="0">
                <a:solidFill>
                  <a:srgbClr val="003366"/>
                </a:solidFill>
              </a:rPr>
              <a:t>oder -</a:t>
            </a:r>
            <a:r>
              <a:rPr lang="de-DE" b="1" dirty="0">
                <a:solidFill>
                  <a:srgbClr val="003366"/>
                </a:solidFill>
              </a:rPr>
              <a:t> es </a:t>
            </a:r>
            <a:r>
              <a:rPr lang="de-DE" dirty="0">
                <a:solidFill>
                  <a:srgbClr val="003366"/>
                </a:solidFill>
              </a:rPr>
              <a:t>. </a:t>
            </a:r>
            <a:br>
              <a:rPr lang="de-DE" dirty="0">
                <a:solidFill>
                  <a:srgbClr val="003366"/>
                </a:solidFill>
              </a:rPr>
            </a:br>
            <a:r>
              <a:rPr lang="de-DE" dirty="0" err="1" smtClean="0">
                <a:solidFill>
                  <a:srgbClr val="003366"/>
                </a:solidFill>
              </a:rPr>
              <a:t>z.B</a:t>
            </a:r>
            <a:r>
              <a:rPr lang="de-DE" dirty="0" smtClean="0">
                <a:solidFill>
                  <a:srgbClr val="003366"/>
                </a:solidFill>
              </a:rPr>
              <a:t>: das </a:t>
            </a:r>
            <a:r>
              <a:rPr lang="de-DE" dirty="0">
                <a:solidFill>
                  <a:srgbClr val="003366"/>
                </a:solidFill>
              </a:rPr>
              <a:t>Haus meines </a:t>
            </a:r>
            <a:r>
              <a:rPr lang="de-DE" dirty="0" smtClean="0">
                <a:solidFill>
                  <a:srgbClr val="003366"/>
                </a:solidFill>
              </a:rPr>
              <a:t>Vater</a:t>
            </a:r>
            <a:r>
              <a:rPr lang="de-DE" b="1" dirty="0" smtClean="0">
                <a:solidFill>
                  <a:srgbClr val="003366"/>
                </a:solidFill>
              </a:rPr>
              <a:t>s</a:t>
            </a:r>
            <a:r>
              <a:rPr lang="de-DE" dirty="0" smtClean="0">
                <a:solidFill>
                  <a:srgbClr val="003366"/>
                </a:solidFill>
              </a:rPr>
              <a:t>, die </a:t>
            </a:r>
            <a:r>
              <a:rPr lang="de-DE" dirty="0">
                <a:solidFill>
                  <a:srgbClr val="003366"/>
                </a:solidFill>
              </a:rPr>
              <a:t>Fehler des </a:t>
            </a:r>
            <a:r>
              <a:rPr lang="de-DE" dirty="0" smtClean="0">
                <a:solidFill>
                  <a:srgbClr val="003366"/>
                </a:solidFill>
              </a:rPr>
              <a:t>Kind</a:t>
            </a:r>
            <a:r>
              <a:rPr lang="de-DE" b="1" dirty="0" smtClean="0">
                <a:solidFill>
                  <a:srgbClr val="003366"/>
                </a:solidFill>
              </a:rPr>
              <a:t>es</a:t>
            </a:r>
          </a:p>
          <a:p>
            <a:pPr>
              <a:lnSpc>
                <a:spcPct val="150000"/>
              </a:lnSpc>
            </a:pPr>
            <a:r>
              <a:rPr lang="de-DE" dirty="0">
                <a:solidFill>
                  <a:srgbClr val="003366"/>
                </a:solidFill>
              </a:rPr>
              <a:t>Ausnahmen: Nomen der n-Deklination behalten ihre Form ( </a:t>
            </a:r>
            <a:r>
              <a:rPr lang="de-DE" u="sng" dirty="0">
                <a:solidFill>
                  <a:srgbClr val="003366"/>
                </a:solidFill>
              </a:rPr>
              <a:t>kein - (e)s</a:t>
            </a:r>
            <a:r>
              <a:rPr lang="de-DE" dirty="0">
                <a:solidFill>
                  <a:srgbClr val="003366"/>
                </a:solidFill>
              </a:rPr>
              <a:t> ). </a:t>
            </a:r>
            <a:br>
              <a:rPr lang="de-DE" dirty="0">
                <a:solidFill>
                  <a:srgbClr val="003366"/>
                </a:solidFill>
              </a:rPr>
            </a:br>
            <a:r>
              <a:rPr lang="de-DE" dirty="0" smtClean="0">
                <a:solidFill>
                  <a:srgbClr val="003366"/>
                </a:solidFill>
              </a:rPr>
              <a:t>z.B. der </a:t>
            </a:r>
            <a:r>
              <a:rPr lang="de-DE" dirty="0">
                <a:solidFill>
                  <a:srgbClr val="003366"/>
                </a:solidFill>
              </a:rPr>
              <a:t>Vater des </a:t>
            </a:r>
            <a:r>
              <a:rPr lang="de-DE" u="sng" dirty="0" smtClean="0">
                <a:solidFill>
                  <a:srgbClr val="003366"/>
                </a:solidFill>
              </a:rPr>
              <a:t>Jungen</a:t>
            </a:r>
            <a:r>
              <a:rPr lang="de-DE" dirty="0" smtClean="0">
                <a:solidFill>
                  <a:srgbClr val="003366"/>
                </a:solidFill>
              </a:rPr>
              <a:t>, die </a:t>
            </a:r>
            <a:r>
              <a:rPr lang="de-DE" dirty="0">
                <a:solidFill>
                  <a:srgbClr val="003366"/>
                </a:solidFill>
              </a:rPr>
              <a:t>Frau des </a:t>
            </a:r>
            <a:r>
              <a:rPr lang="de-DE" u="sng" dirty="0" smtClean="0">
                <a:solidFill>
                  <a:srgbClr val="003366"/>
                </a:solidFill>
              </a:rPr>
              <a:t>Präsidenten</a:t>
            </a:r>
          </a:p>
        </p:txBody>
      </p:sp>
    </p:spTree>
    <p:extLst>
      <p:ext uri="{BB962C8B-B14F-4D97-AF65-F5344CB8AC3E}">
        <p14:creationId xmlns:p14="http://schemas.microsoft.com/office/powerpoint/2010/main" val="38065074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u="sng" dirty="0"/>
              <a:t>4</a:t>
            </a:r>
            <a:r>
              <a:rPr lang="de-DE" u="sng" dirty="0" smtClean="0"/>
              <a:t>. Deklinationen (Artikel, Adjektive, Nomen)</a:t>
            </a:r>
            <a:endParaRPr lang="en-US" u="sng" dirty="0"/>
          </a:p>
        </p:txBody>
      </p:sp>
      <p:sp>
        <p:nvSpPr>
          <p:cNvPr id="3" name="Inhaltsplatzhalter 2"/>
          <p:cNvSpPr>
            <a:spLocks noGrp="1"/>
          </p:cNvSpPr>
          <p:nvPr>
            <p:ph idx="1"/>
          </p:nvPr>
        </p:nvSpPr>
        <p:spPr/>
        <p:txBody>
          <a:bodyPr/>
          <a:lstStyle/>
          <a:p>
            <a:pPr>
              <a:lnSpc>
                <a:spcPct val="150000"/>
              </a:lnSpc>
            </a:pPr>
            <a:r>
              <a:rPr lang="de-DE" dirty="0">
                <a:solidFill>
                  <a:srgbClr val="003366"/>
                </a:solidFill>
              </a:rPr>
              <a:t>Nomen im Plural sowie alle feminine Nomen bleiben im Genitiv </a:t>
            </a:r>
            <a:r>
              <a:rPr lang="de-DE" u="sng" dirty="0">
                <a:solidFill>
                  <a:srgbClr val="003366"/>
                </a:solidFill>
              </a:rPr>
              <a:t>unverändert</a:t>
            </a:r>
            <a:r>
              <a:rPr lang="de-DE" dirty="0">
                <a:solidFill>
                  <a:srgbClr val="003366"/>
                </a:solidFill>
              </a:rPr>
              <a:t>. </a:t>
            </a:r>
            <a:br>
              <a:rPr lang="de-DE" dirty="0">
                <a:solidFill>
                  <a:srgbClr val="003366"/>
                </a:solidFill>
              </a:rPr>
            </a:br>
            <a:r>
              <a:rPr lang="de-DE" dirty="0">
                <a:solidFill>
                  <a:srgbClr val="003366"/>
                </a:solidFill>
              </a:rPr>
              <a:t>- das Auto der </a:t>
            </a:r>
            <a:r>
              <a:rPr lang="de-DE" u="sng" dirty="0">
                <a:solidFill>
                  <a:srgbClr val="003366"/>
                </a:solidFill>
              </a:rPr>
              <a:t>Frau</a:t>
            </a:r>
            <a:r>
              <a:rPr lang="de-DE" dirty="0">
                <a:solidFill>
                  <a:srgbClr val="003366"/>
                </a:solidFill>
              </a:rPr>
              <a:t>, die Haare der </a:t>
            </a:r>
            <a:r>
              <a:rPr lang="de-DE" u="sng" dirty="0">
                <a:solidFill>
                  <a:srgbClr val="003366"/>
                </a:solidFill>
              </a:rPr>
              <a:t>Kellnerin</a:t>
            </a:r>
            <a:r>
              <a:rPr lang="de-DE" dirty="0">
                <a:solidFill>
                  <a:srgbClr val="003366"/>
                </a:solidFill>
              </a:rPr>
              <a:t>, die Mütter der </a:t>
            </a:r>
            <a:r>
              <a:rPr lang="de-DE" u="sng" dirty="0">
                <a:solidFill>
                  <a:srgbClr val="003366"/>
                </a:solidFill>
              </a:rPr>
              <a:t>Kinder</a:t>
            </a:r>
            <a:r>
              <a:rPr lang="de-DE" dirty="0">
                <a:solidFill>
                  <a:srgbClr val="003366"/>
                </a:solidFill>
              </a:rPr>
              <a:t>, ...  </a:t>
            </a:r>
            <a:endParaRPr lang="en-US" dirty="0">
              <a:solidFill>
                <a:srgbClr val="003366"/>
              </a:solidFill>
            </a:endParaRPr>
          </a:p>
        </p:txBody>
      </p:sp>
    </p:spTree>
    <p:extLst>
      <p:ext uri="{BB962C8B-B14F-4D97-AF65-F5344CB8AC3E}">
        <p14:creationId xmlns:p14="http://schemas.microsoft.com/office/powerpoint/2010/main" val="3747802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u="sng" dirty="0"/>
              <a:t>4</a:t>
            </a:r>
            <a:r>
              <a:rPr lang="de-DE" u="sng" dirty="0" smtClean="0"/>
              <a:t>. Deklinationen (Eigennamen)</a:t>
            </a:r>
            <a:endParaRPr lang="en-US" u="sng" dirty="0"/>
          </a:p>
        </p:txBody>
      </p:sp>
      <p:sp>
        <p:nvSpPr>
          <p:cNvPr id="3" name="Inhaltsplatzhalter 2"/>
          <p:cNvSpPr>
            <a:spLocks noGrp="1"/>
          </p:cNvSpPr>
          <p:nvPr>
            <p:ph idx="1"/>
          </p:nvPr>
        </p:nvSpPr>
        <p:spPr/>
        <p:txBody>
          <a:bodyPr/>
          <a:lstStyle/>
          <a:p>
            <a:pPr algn="just">
              <a:lnSpc>
                <a:spcPct val="150000"/>
              </a:lnSpc>
            </a:pPr>
            <a:r>
              <a:rPr lang="de-DE" dirty="0">
                <a:solidFill>
                  <a:srgbClr val="003366"/>
                </a:solidFill>
              </a:rPr>
              <a:t>Wird ein Eigenname ( Peter, Christine, Herr Maier, ...) benutzt, steht der Eigenname im Genitiv </a:t>
            </a:r>
            <a:r>
              <a:rPr lang="de-DE" u="sng" dirty="0">
                <a:solidFill>
                  <a:srgbClr val="003366"/>
                </a:solidFill>
              </a:rPr>
              <a:t>an erster Stelle</a:t>
            </a:r>
            <a:r>
              <a:rPr lang="de-DE" dirty="0">
                <a:solidFill>
                  <a:srgbClr val="003366"/>
                </a:solidFill>
              </a:rPr>
              <a:t>. Die Eigennamen erhalten ein </a:t>
            </a:r>
            <a:r>
              <a:rPr lang="de-DE" b="1" dirty="0">
                <a:solidFill>
                  <a:srgbClr val="003366"/>
                </a:solidFill>
              </a:rPr>
              <a:t>Genitiv -</a:t>
            </a:r>
            <a:r>
              <a:rPr lang="de-DE" b="1" u="sng" dirty="0">
                <a:solidFill>
                  <a:srgbClr val="003366"/>
                </a:solidFill>
              </a:rPr>
              <a:t>s</a:t>
            </a:r>
            <a:r>
              <a:rPr lang="de-DE" dirty="0">
                <a:solidFill>
                  <a:srgbClr val="003366"/>
                </a:solidFill>
              </a:rPr>
              <a:t>: </a:t>
            </a:r>
            <a:endParaRPr lang="de-DE" dirty="0" smtClean="0">
              <a:solidFill>
                <a:srgbClr val="003366"/>
              </a:solidFill>
            </a:endParaRPr>
          </a:p>
          <a:p>
            <a:pPr lvl="1" algn="just">
              <a:lnSpc>
                <a:spcPct val="150000"/>
              </a:lnSpc>
            </a:pPr>
            <a:r>
              <a:rPr lang="de-DE" dirty="0" smtClean="0">
                <a:solidFill>
                  <a:srgbClr val="003366"/>
                </a:solidFill>
              </a:rPr>
              <a:t>z.B. Das sind Petras Kinder.</a:t>
            </a:r>
            <a:endParaRPr lang="en-US" dirty="0">
              <a:solidFill>
                <a:srgbClr val="003366"/>
              </a:solidFill>
            </a:endParaRPr>
          </a:p>
        </p:txBody>
      </p:sp>
    </p:spTree>
    <p:extLst>
      <p:ext uri="{BB962C8B-B14F-4D97-AF65-F5344CB8AC3E}">
        <p14:creationId xmlns:p14="http://schemas.microsoft.com/office/powerpoint/2010/main" val="12098189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u="sng" dirty="0"/>
              <a:t>4</a:t>
            </a:r>
            <a:r>
              <a:rPr lang="de-DE" u="sng" dirty="0" smtClean="0"/>
              <a:t>. Deklinationen (Eigennamen)</a:t>
            </a:r>
            <a:endParaRPr lang="en-US" u="sng" dirty="0"/>
          </a:p>
        </p:txBody>
      </p:sp>
      <p:sp>
        <p:nvSpPr>
          <p:cNvPr id="3" name="Inhaltsplatzhalter 2"/>
          <p:cNvSpPr>
            <a:spLocks noGrp="1"/>
          </p:cNvSpPr>
          <p:nvPr>
            <p:ph idx="1"/>
          </p:nvPr>
        </p:nvSpPr>
        <p:spPr/>
        <p:txBody>
          <a:bodyPr/>
          <a:lstStyle/>
          <a:p>
            <a:pPr algn="just">
              <a:lnSpc>
                <a:spcPct val="150000"/>
              </a:lnSpc>
            </a:pPr>
            <a:r>
              <a:rPr lang="de-DE" dirty="0">
                <a:solidFill>
                  <a:srgbClr val="003366"/>
                </a:solidFill>
              </a:rPr>
              <a:t>Endet der Eigenname auf - s, - </a:t>
            </a:r>
            <a:r>
              <a:rPr lang="de-DE" dirty="0" err="1">
                <a:solidFill>
                  <a:srgbClr val="003366"/>
                </a:solidFill>
              </a:rPr>
              <a:t>tz</a:t>
            </a:r>
            <a:r>
              <a:rPr lang="de-DE" dirty="0">
                <a:solidFill>
                  <a:srgbClr val="003366"/>
                </a:solidFill>
              </a:rPr>
              <a:t>, - x oder - z, wird in der </a:t>
            </a:r>
            <a:r>
              <a:rPr lang="de-DE" b="1" dirty="0">
                <a:solidFill>
                  <a:srgbClr val="003366"/>
                </a:solidFill>
              </a:rPr>
              <a:t>Schriftsprache</a:t>
            </a:r>
            <a:r>
              <a:rPr lang="de-DE" dirty="0">
                <a:solidFill>
                  <a:srgbClr val="003366"/>
                </a:solidFill>
              </a:rPr>
              <a:t> ein Apostroph </a:t>
            </a:r>
            <a:r>
              <a:rPr lang="de-DE" b="1" dirty="0">
                <a:solidFill>
                  <a:srgbClr val="003366"/>
                </a:solidFill>
              </a:rPr>
              <a:t>`</a:t>
            </a:r>
            <a:r>
              <a:rPr lang="de-DE" dirty="0">
                <a:solidFill>
                  <a:srgbClr val="003366"/>
                </a:solidFill>
              </a:rPr>
              <a:t> </a:t>
            </a:r>
            <a:r>
              <a:rPr lang="de-DE" dirty="0" smtClean="0">
                <a:solidFill>
                  <a:srgbClr val="003366"/>
                </a:solidFill>
              </a:rPr>
              <a:t>angehängt.</a:t>
            </a:r>
          </a:p>
          <a:p>
            <a:pPr lvl="1"/>
            <a:r>
              <a:rPr lang="de-DE" dirty="0" smtClean="0">
                <a:solidFill>
                  <a:srgbClr val="003366"/>
                </a:solidFill>
              </a:rPr>
              <a:t>Ist </a:t>
            </a:r>
            <a:r>
              <a:rPr lang="de-DE" dirty="0">
                <a:solidFill>
                  <a:srgbClr val="003366"/>
                </a:solidFill>
              </a:rPr>
              <a:t>das </a:t>
            </a:r>
            <a:r>
              <a:rPr lang="de-DE" b="1" dirty="0">
                <a:solidFill>
                  <a:srgbClr val="003366"/>
                </a:solidFill>
              </a:rPr>
              <a:t>Hans</a:t>
            </a:r>
            <a:r>
              <a:rPr lang="de-DE" b="1" u="sng" dirty="0">
                <a:solidFill>
                  <a:srgbClr val="003366"/>
                </a:solidFill>
              </a:rPr>
              <a:t>`</a:t>
            </a:r>
            <a:r>
              <a:rPr lang="de-DE" dirty="0">
                <a:solidFill>
                  <a:srgbClr val="003366"/>
                </a:solidFill>
              </a:rPr>
              <a:t> Auto?</a:t>
            </a:r>
          </a:p>
          <a:p>
            <a:pPr lvl="1"/>
            <a:r>
              <a:rPr lang="de-DE" b="1" dirty="0">
                <a:solidFill>
                  <a:srgbClr val="003366"/>
                </a:solidFill>
              </a:rPr>
              <a:t>Fritz</a:t>
            </a:r>
            <a:r>
              <a:rPr lang="de-DE" b="1" u="sng" dirty="0">
                <a:solidFill>
                  <a:srgbClr val="003366"/>
                </a:solidFill>
              </a:rPr>
              <a:t>`</a:t>
            </a:r>
            <a:r>
              <a:rPr lang="de-DE" dirty="0">
                <a:solidFill>
                  <a:srgbClr val="003366"/>
                </a:solidFill>
              </a:rPr>
              <a:t> neue Freundin heißt Siglinde.</a:t>
            </a:r>
          </a:p>
          <a:p>
            <a:pPr lvl="1"/>
            <a:r>
              <a:rPr lang="de-DE" b="1" dirty="0">
                <a:solidFill>
                  <a:srgbClr val="003366"/>
                </a:solidFill>
              </a:rPr>
              <a:t>Alex</a:t>
            </a:r>
            <a:r>
              <a:rPr lang="de-DE" b="1" u="sng" dirty="0">
                <a:solidFill>
                  <a:srgbClr val="003366"/>
                </a:solidFill>
              </a:rPr>
              <a:t>`</a:t>
            </a:r>
            <a:r>
              <a:rPr lang="de-DE" dirty="0">
                <a:solidFill>
                  <a:srgbClr val="003366"/>
                </a:solidFill>
              </a:rPr>
              <a:t> Vater liegt im Krankenhaus.</a:t>
            </a:r>
          </a:p>
          <a:p>
            <a:pPr lvl="1" algn="just">
              <a:lnSpc>
                <a:spcPct val="150000"/>
              </a:lnSpc>
            </a:pPr>
            <a:endParaRPr lang="en-US" dirty="0">
              <a:solidFill>
                <a:srgbClr val="003366"/>
              </a:solidFill>
            </a:endParaRPr>
          </a:p>
        </p:txBody>
      </p:sp>
    </p:spTree>
    <p:extLst>
      <p:ext uri="{BB962C8B-B14F-4D97-AF65-F5344CB8AC3E}">
        <p14:creationId xmlns:p14="http://schemas.microsoft.com/office/powerpoint/2010/main" val="24282625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u="sng" dirty="0"/>
              <a:t>4</a:t>
            </a:r>
            <a:r>
              <a:rPr lang="de-DE" u="sng" dirty="0" smtClean="0"/>
              <a:t>. Deklinationen (Pronomen)</a:t>
            </a:r>
            <a:endParaRPr lang="en-US" u="sng" dirty="0"/>
          </a:p>
        </p:txBody>
      </p:sp>
      <p:graphicFrame>
        <p:nvGraphicFramePr>
          <p:cNvPr id="5" name="Inhaltsplatzhalter 4"/>
          <p:cNvGraphicFramePr>
            <a:graphicFrameLocks noGrp="1"/>
          </p:cNvGraphicFramePr>
          <p:nvPr>
            <p:ph idx="1"/>
            <p:extLst>
              <p:ext uri="{D42A27DB-BD31-4B8C-83A1-F6EECF244321}">
                <p14:modId xmlns:p14="http://schemas.microsoft.com/office/powerpoint/2010/main" val="1400025482"/>
              </p:ext>
            </p:extLst>
          </p:nvPr>
        </p:nvGraphicFramePr>
        <p:xfrm>
          <a:off x="838200" y="2590800"/>
          <a:ext cx="7467600" cy="3708400"/>
        </p:xfrm>
        <a:graphic>
          <a:graphicData uri="http://schemas.openxmlformats.org/drawingml/2006/table">
            <a:tbl>
              <a:tblPr firstRow="1" bandRow="1">
                <a:tableStyleId>{5C22544A-7EE6-4342-B048-85BDC9FD1C3A}</a:tableStyleId>
              </a:tblPr>
              <a:tblGrid>
                <a:gridCol w="1645568"/>
                <a:gridCol w="2304256"/>
                <a:gridCol w="1800200"/>
                <a:gridCol w="1717576"/>
              </a:tblGrid>
              <a:tr h="370840">
                <a:tc>
                  <a:txBody>
                    <a:bodyPr/>
                    <a:lstStyle/>
                    <a:p>
                      <a:endParaRPr lang="en-US" dirty="0"/>
                    </a:p>
                  </a:txBody>
                  <a:tcPr/>
                </a:tc>
                <a:tc>
                  <a:txBody>
                    <a:bodyPr/>
                    <a:lstStyle/>
                    <a:p>
                      <a:r>
                        <a:rPr lang="de-DE" dirty="0" smtClean="0"/>
                        <a:t>Personalpronomen</a:t>
                      </a:r>
                      <a:endParaRPr lang="en-US" dirty="0"/>
                    </a:p>
                  </a:txBody>
                  <a:tcPr/>
                </a:tc>
                <a:tc gridSpan="2">
                  <a:txBody>
                    <a:bodyPr/>
                    <a:lstStyle/>
                    <a:p>
                      <a:pPr algn="ctr"/>
                      <a:r>
                        <a:rPr lang="de-DE" dirty="0" smtClean="0"/>
                        <a:t>Possessivpronomen</a:t>
                      </a:r>
                      <a:endParaRPr lang="en-US" dirty="0"/>
                    </a:p>
                  </a:txBody>
                  <a:tcPr/>
                </a:tc>
                <a:tc hMerge="1">
                  <a:txBody>
                    <a:bodyPr/>
                    <a:lstStyle/>
                    <a:p>
                      <a:endParaRPr lang="en-US" dirty="0"/>
                    </a:p>
                  </a:txBody>
                  <a:tcPr/>
                </a:tc>
              </a:tr>
              <a:tr h="370840">
                <a:tc>
                  <a:txBody>
                    <a:bodyPr/>
                    <a:lstStyle/>
                    <a:p>
                      <a:endParaRPr lang="en-US"/>
                    </a:p>
                  </a:txBody>
                  <a:tcPr/>
                </a:tc>
                <a:tc>
                  <a:txBody>
                    <a:bodyPr/>
                    <a:lstStyle/>
                    <a:p>
                      <a:endParaRPr lang="en-US" dirty="0"/>
                    </a:p>
                  </a:txBody>
                  <a:tcPr/>
                </a:tc>
                <a:tc>
                  <a:txBody>
                    <a:bodyPr/>
                    <a:lstStyle/>
                    <a:p>
                      <a:r>
                        <a:rPr lang="de-DE" sz="1700" dirty="0" smtClean="0"/>
                        <a:t>maskulin/neutral</a:t>
                      </a:r>
                      <a:endParaRPr lang="en-US" sz="1700" dirty="0"/>
                    </a:p>
                  </a:txBody>
                  <a:tcPr/>
                </a:tc>
                <a:tc>
                  <a:txBody>
                    <a:bodyPr/>
                    <a:lstStyle/>
                    <a:p>
                      <a:r>
                        <a:rPr lang="de-DE" sz="1700" dirty="0" smtClean="0"/>
                        <a:t>feminin/Plural</a:t>
                      </a:r>
                      <a:endParaRPr lang="en-US" sz="1700" dirty="0"/>
                    </a:p>
                  </a:txBody>
                  <a:tcPr/>
                </a:tc>
              </a:tr>
              <a:tr h="370840">
                <a:tc>
                  <a:txBody>
                    <a:bodyPr/>
                    <a:lstStyle/>
                    <a:p>
                      <a:r>
                        <a:rPr lang="de-DE" dirty="0" smtClean="0"/>
                        <a:t>1. Ps. </a:t>
                      </a:r>
                      <a:r>
                        <a:rPr lang="de-DE" dirty="0" err="1" smtClean="0"/>
                        <a:t>Sg</a:t>
                      </a:r>
                      <a:r>
                        <a:rPr lang="de-DE" dirty="0" smtClean="0"/>
                        <a:t>.</a:t>
                      </a:r>
                      <a:endParaRPr lang="en-US" dirty="0"/>
                    </a:p>
                  </a:txBody>
                  <a:tcPr/>
                </a:tc>
                <a:tc>
                  <a:txBody>
                    <a:bodyPr/>
                    <a:lstStyle/>
                    <a:p>
                      <a:r>
                        <a:rPr lang="de-DE" dirty="0" smtClean="0"/>
                        <a:t>meiner</a:t>
                      </a:r>
                      <a:endParaRPr lang="en-US" dirty="0"/>
                    </a:p>
                  </a:txBody>
                  <a:tcPr/>
                </a:tc>
                <a:tc>
                  <a:txBody>
                    <a:bodyPr/>
                    <a:lstStyle/>
                    <a:p>
                      <a:r>
                        <a:rPr lang="de-DE" dirty="0" smtClean="0"/>
                        <a:t>meines</a:t>
                      </a:r>
                      <a:endParaRPr lang="en-US" dirty="0"/>
                    </a:p>
                  </a:txBody>
                  <a:tcPr/>
                </a:tc>
                <a:tc>
                  <a:txBody>
                    <a:bodyPr/>
                    <a:lstStyle/>
                    <a:p>
                      <a:r>
                        <a:rPr lang="de-DE" dirty="0" smtClean="0"/>
                        <a:t>meiner</a:t>
                      </a:r>
                      <a:endParaRPr lang="en-US" dirty="0"/>
                    </a:p>
                  </a:txBody>
                  <a:tcPr/>
                </a:tc>
              </a:tr>
              <a:tr h="370840">
                <a:tc>
                  <a:txBody>
                    <a:bodyPr/>
                    <a:lstStyle/>
                    <a:p>
                      <a:r>
                        <a:rPr lang="de-DE" dirty="0" smtClean="0"/>
                        <a:t>2. Ps. </a:t>
                      </a:r>
                      <a:r>
                        <a:rPr lang="de-DE" dirty="0" err="1" smtClean="0"/>
                        <a:t>Sg</a:t>
                      </a:r>
                      <a:r>
                        <a:rPr lang="de-DE" dirty="0" smtClean="0"/>
                        <a:t>.</a:t>
                      </a:r>
                      <a:endParaRPr lang="en-US" dirty="0"/>
                    </a:p>
                  </a:txBody>
                  <a:tcPr/>
                </a:tc>
                <a:tc>
                  <a:txBody>
                    <a:bodyPr/>
                    <a:lstStyle/>
                    <a:p>
                      <a:r>
                        <a:rPr lang="de-DE" dirty="0" smtClean="0"/>
                        <a:t>deiner</a:t>
                      </a:r>
                      <a:endParaRPr lang="en-US" dirty="0"/>
                    </a:p>
                  </a:txBody>
                  <a:tcPr/>
                </a:tc>
                <a:tc>
                  <a:txBody>
                    <a:bodyPr/>
                    <a:lstStyle/>
                    <a:p>
                      <a:r>
                        <a:rPr lang="de-DE" dirty="0" smtClean="0"/>
                        <a:t>deines</a:t>
                      </a:r>
                      <a:endParaRPr lang="en-US" dirty="0"/>
                    </a:p>
                  </a:txBody>
                  <a:tcPr/>
                </a:tc>
                <a:tc>
                  <a:txBody>
                    <a:bodyPr/>
                    <a:lstStyle/>
                    <a:p>
                      <a:r>
                        <a:rPr lang="de-DE" dirty="0" smtClean="0"/>
                        <a:t>deiner</a:t>
                      </a:r>
                      <a:endParaRPr lang="en-US" dirty="0"/>
                    </a:p>
                  </a:txBody>
                  <a:tcPr/>
                </a:tc>
              </a:tr>
              <a:tr h="370840">
                <a:tc>
                  <a:txBody>
                    <a:bodyPr/>
                    <a:lstStyle/>
                    <a:p>
                      <a:r>
                        <a:rPr lang="de-DE" dirty="0" smtClean="0"/>
                        <a:t>3. Ps. </a:t>
                      </a:r>
                      <a:r>
                        <a:rPr lang="de-DE" dirty="0" err="1" smtClean="0"/>
                        <a:t>Sg</a:t>
                      </a:r>
                      <a:r>
                        <a:rPr lang="de-DE" dirty="0" smtClean="0"/>
                        <a:t>. (m)</a:t>
                      </a:r>
                      <a:endParaRPr lang="en-US" dirty="0"/>
                    </a:p>
                  </a:txBody>
                  <a:tcPr/>
                </a:tc>
                <a:tc>
                  <a:txBody>
                    <a:bodyPr/>
                    <a:lstStyle/>
                    <a:p>
                      <a:r>
                        <a:rPr lang="de-DE" dirty="0" smtClean="0"/>
                        <a:t>seiner</a:t>
                      </a:r>
                      <a:endParaRPr lang="en-US" dirty="0"/>
                    </a:p>
                  </a:txBody>
                  <a:tcPr/>
                </a:tc>
                <a:tc>
                  <a:txBody>
                    <a:bodyPr/>
                    <a:lstStyle/>
                    <a:p>
                      <a:r>
                        <a:rPr lang="de-DE" dirty="0" smtClean="0"/>
                        <a:t>seines</a:t>
                      </a:r>
                      <a:endParaRPr lang="en-US" dirty="0"/>
                    </a:p>
                  </a:txBody>
                  <a:tcPr/>
                </a:tc>
                <a:tc>
                  <a:txBody>
                    <a:bodyPr/>
                    <a:lstStyle/>
                    <a:p>
                      <a:r>
                        <a:rPr lang="de-DE" dirty="0" smtClean="0"/>
                        <a:t>seiner</a:t>
                      </a:r>
                      <a:endParaRPr lang="en-US" dirty="0"/>
                    </a:p>
                  </a:txBody>
                  <a:tcPr/>
                </a:tc>
              </a:tr>
              <a:tr h="370840">
                <a:tc>
                  <a:txBody>
                    <a:bodyPr/>
                    <a:lstStyle/>
                    <a:p>
                      <a:r>
                        <a:rPr lang="de-DE" dirty="0" smtClean="0"/>
                        <a:t>3. Ps. </a:t>
                      </a:r>
                      <a:r>
                        <a:rPr lang="de-DE" dirty="0" err="1" smtClean="0"/>
                        <a:t>Sg</a:t>
                      </a:r>
                      <a:r>
                        <a:rPr lang="de-DE" dirty="0" smtClean="0"/>
                        <a:t> (f)</a:t>
                      </a:r>
                      <a:endParaRPr lang="en-US" dirty="0"/>
                    </a:p>
                  </a:txBody>
                  <a:tcPr/>
                </a:tc>
                <a:tc>
                  <a:txBody>
                    <a:bodyPr/>
                    <a:lstStyle/>
                    <a:p>
                      <a:r>
                        <a:rPr lang="de-DE" dirty="0" smtClean="0"/>
                        <a:t>ihrer</a:t>
                      </a:r>
                      <a:endParaRPr lang="en-US" dirty="0"/>
                    </a:p>
                  </a:txBody>
                  <a:tcPr/>
                </a:tc>
                <a:tc>
                  <a:txBody>
                    <a:bodyPr/>
                    <a:lstStyle/>
                    <a:p>
                      <a:r>
                        <a:rPr lang="de-DE" dirty="0" smtClean="0"/>
                        <a:t>ihres</a:t>
                      </a:r>
                      <a:endParaRPr lang="en-US" dirty="0"/>
                    </a:p>
                  </a:txBody>
                  <a:tcPr/>
                </a:tc>
                <a:tc>
                  <a:txBody>
                    <a:bodyPr/>
                    <a:lstStyle/>
                    <a:p>
                      <a:r>
                        <a:rPr lang="de-DE" dirty="0" smtClean="0"/>
                        <a:t>ihrer</a:t>
                      </a:r>
                      <a:endParaRPr lang="en-US" dirty="0"/>
                    </a:p>
                  </a:txBody>
                  <a:tcPr/>
                </a:tc>
              </a:tr>
              <a:tr h="370840">
                <a:tc>
                  <a:txBody>
                    <a:bodyPr/>
                    <a:lstStyle/>
                    <a:p>
                      <a:r>
                        <a:rPr lang="de-DE" dirty="0" smtClean="0"/>
                        <a:t>3. Ps. </a:t>
                      </a:r>
                      <a:r>
                        <a:rPr lang="de-DE" dirty="0" err="1" smtClean="0"/>
                        <a:t>Sg</a:t>
                      </a:r>
                      <a:r>
                        <a:rPr lang="de-DE" dirty="0" smtClean="0"/>
                        <a:t> (n)</a:t>
                      </a:r>
                      <a:endParaRPr lang="en-US" dirty="0"/>
                    </a:p>
                  </a:txBody>
                  <a:tcPr/>
                </a:tc>
                <a:tc>
                  <a:txBody>
                    <a:bodyPr/>
                    <a:lstStyle/>
                    <a:p>
                      <a:r>
                        <a:rPr lang="de-DE" dirty="0" smtClean="0"/>
                        <a:t>seiner</a:t>
                      </a:r>
                      <a:endParaRPr lang="en-US" dirty="0"/>
                    </a:p>
                  </a:txBody>
                  <a:tcPr/>
                </a:tc>
                <a:tc>
                  <a:txBody>
                    <a:bodyPr/>
                    <a:lstStyle/>
                    <a:p>
                      <a:r>
                        <a:rPr lang="de-DE" dirty="0" smtClean="0"/>
                        <a:t>seines</a:t>
                      </a:r>
                      <a:endParaRPr lang="en-US" dirty="0"/>
                    </a:p>
                  </a:txBody>
                  <a:tcPr/>
                </a:tc>
                <a:tc>
                  <a:txBody>
                    <a:bodyPr/>
                    <a:lstStyle/>
                    <a:p>
                      <a:r>
                        <a:rPr lang="de-DE" dirty="0" smtClean="0"/>
                        <a:t>seiner</a:t>
                      </a:r>
                      <a:endParaRPr lang="en-US" dirty="0"/>
                    </a:p>
                  </a:txBody>
                  <a:tcPr/>
                </a:tc>
              </a:tr>
              <a:tr h="370840">
                <a:tc>
                  <a:txBody>
                    <a:bodyPr/>
                    <a:lstStyle/>
                    <a:p>
                      <a:r>
                        <a:rPr lang="de-DE" dirty="0" smtClean="0"/>
                        <a:t>1. Ps. Pl.</a:t>
                      </a:r>
                      <a:endParaRPr lang="en-US" dirty="0"/>
                    </a:p>
                  </a:txBody>
                  <a:tcPr/>
                </a:tc>
                <a:tc>
                  <a:txBody>
                    <a:bodyPr/>
                    <a:lstStyle/>
                    <a:p>
                      <a:r>
                        <a:rPr lang="de-DE" dirty="0" smtClean="0"/>
                        <a:t>unser</a:t>
                      </a:r>
                      <a:endParaRPr lang="en-US" dirty="0"/>
                    </a:p>
                  </a:txBody>
                  <a:tcPr/>
                </a:tc>
                <a:tc>
                  <a:txBody>
                    <a:bodyPr/>
                    <a:lstStyle/>
                    <a:p>
                      <a:r>
                        <a:rPr lang="de-DE" dirty="0" smtClean="0"/>
                        <a:t>unseres</a:t>
                      </a:r>
                      <a:endParaRPr lang="en-US" dirty="0"/>
                    </a:p>
                  </a:txBody>
                  <a:tcPr/>
                </a:tc>
                <a:tc>
                  <a:txBody>
                    <a:bodyPr/>
                    <a:lstStyle/>
                    <a:p>
                      <a:r>
                        <a:rPr lang="de-DE" dirty="0" smtClean="0"/>
                        <a:t>unserer</a:t>
                      </a:r>
                      <a:endParaRPr lang="en-US" dirty="0"/>
                    </a:p>
                  </a:txBody>
                  <a:tcPr/>
                </a:tc>
              </a:tr>
              <a:tr h="370840">
                <a:tc>
                  <a:txBody>
                    <a:bodyPr/>
                    <a:lstStyle/>
                    <a:p>
                      <a:r>
                        <a:rPr lang="de-DE" dirty="0" smtClean="0"/>
                        <a:t>2. Ps. Pl.</a:t>
                      </a:r>
                      <a:endParaRPr lang="en-US" dirty="0"/>
                    </a:p>
                  </a:txBody>
                  <a:tcPr/>
                </a:tc>
                <a:tc>
                  <a:txBody>
                    <a:bodyPr/>
                    <a:lstStyle/>
                    <a:p>
                      <a:r>
                        <a:rPr lang="de-DE" dirty="0" smtClean="0"/>
                        <a:t>euer</a:t>
                      </a:r>
                      <a:endParaRPr lang="en-US" dirty="0"/>
                    </a:p>
                  </a:txBody>
                  <a:tcPr/>
                </a:tc>
                <a:tc>
                  <a:txBody>
                    <a:bodyPr/>
                    <a:lstStyle/>
                    <a:p>
                      <a:r>
                        <a:rPr lang="de-DE" dirty="0" smtClean="0"/>
                        <a:t>eures</a:t>
                      </a:r>
                      <a:endParaRPr lang="en-US" dirty="0"/>
                    </a:p>
                  </a:txBody>
                  <a:tcPr/>
                </a:tc>
                <a:tc>
                  <a:txBody>
                    <a:bodyPr/>
                    <a:lstStyle/>
                    <a:p>
                      <a:r>
                        <a:rPr lang="de-DE" dirty="0" smtClean="0"/>
                        <a:t>eurer</a:t>
                      </a:r>
                      <a:endParaRPr lang="en-US" dirty="0"/>
                    </a:p>
                  </a:txBody>
                  <a:tcPr/>
                </a:tc>
              </a:tr>
              <a:tr h="370840">
                <a:tc>
                  <a:txBody>
                    <a:bodyPr/>
                    <a:lstStyle/>
                    <a:p>
                      <a:r>
                        <a:rPr lang="de-DE" dirty="0" smtClean="0"/>
                        <a:t>3. Ps. Pl.</a:t>
                      </a:r>
                      <a:endParaRPr lang="en-US" dirty="0"/>
                    </a:p>
                  </a:txBody>
                  <a:tcPr/>
                </a:tc>
                <a:tc>
                  <a:txBody>
                    <a:bodyPr/>
                    <a:lstStyle/>
                    <a:p>
                      <a:r>
                        <a:rPr lang="de-DE" dirty="0" smtClean="0"/>
                        <a:t>ihrer</a:t>
                      </a:r>
                      <a:endParaRPr lang="en-US" dirty="0"/>
                    </a:p>
                  </a:txBody>
                  <a:tcPr/>
                </a:tc>
                <a:tc>
                  <a:txBody>
                    <a:bodyPr/>
                    <a:lstStyle/>
                    <a:p>
                      <a:r>
                        <a:rPr lang="de-DE" dirty="0" smtClean="0"/>
                        <a:t>ihres</a:t>
                      </a:r>
                      <a:endParaRPr lang="en-US" dirty="0"/>
                    </a:p>
                  </a:txBody>
                  <a:tcPr/>
                </a:tc>
                <a:tc>
                  <a:txBody>
                    <a:bodyPr/>
                    <a:lstStyle/>
                    <a:p>
                      <a:r>
                        <a:rPr lang="de-DE" dirty="0" smtClean="0"/>
                        <a:t>ihrer</a:t>
                      </a:r>
                      <a:endParaRPr lang="en-US" dirty="0"/>
                    </a:p>
                  </a:txBody>
                  <a:tcPr/>
                </a:tc>
              </a:tr>
            </a:tbl>
          </a:graphicData>
        </a:graphic>
      </p:graphicFrame>
    </p:spTree>
    <p:extLst>
      <p:ext uri="{BB962C8B-B14F-4D97-AF65-F5344CB8AC3E}">
        <p14:creationId xmlns:p14="http://schemas.microsoft.com/office/powerpoint/2010/main" val="30293201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u="sng" dirty="0"/>
              <a:t>4</a:t>
            </a:r>
            <a:r>
              <a:rPr lang="de-DE" u="sng" dirty="0" smtClean="0"/>
              <a:t>. Übungen</a:t>
            </a:r>
            <a:endParaRPr lang="en-US" u="sng" dirty="0"/>
          </a:p>
        </p:txBody>
      </p:sp>
      <p:sp>
        <p:nvSpPr>
          <p:cNvPr id="3" name="Inhaltsplatzhalter 2"/>
          <p:cNvSpPr>
            <a:spLocks noGrp="1"/>
          </p:cNvSpPr>
          <p:nvPr>
            <p:ph idx="1"/>
          </p:nvPr>
        </p:nvSpPr>
        <p:spPr>
          <a:xfrm>
            <a:off x="838200" y="2590800"/>
            <a:ext cx="8054280" cy="3552844"/>
          </a:xfrm>
        </p:spPr>
        <p:txBody>
          <a:bodyPr/>
          <a:lstStyle/>
          <a:p>
            <a:pPr algn="just"/>
            <a:r>
              <a:rPr lang="en-US" dirty="0">
                <a:hlinkClick r:id="rId2"/>
              </a:rPr>
              <a:t>https://</a:t>
            </a:r>
            <a:r>
              <a:rPr lang="en-US" dirty="0" smtClean="0">
                <a:hlinkClick r:id="rId2"/>
              </a:rPr>
              <a:t>deutsch.lingolia.com/de/grammatik/deklination/genitiv</a:t>
            </a:r>
            <a:endParaRPr lang="en-US" dirty="0" smtClean="0"/>
          </a:p>
          <a:p>
            <a:pPr algn="just"/>
            <a:r>
              <a:rPr lang="en-US" dirty="0" smtClean="0">
                <a:hlinkClick r:id="rId3"/>
              </a:rPr>
              <a:t>https</a:t>
            </a:r>
            <a:r>
              <a:rPr lang="en-US" dirty="0">
                <a:hlinkClick r:id="rId3"/>
              </a:rPr>
              <a:t>://</a:t>
            </a:r>
            <a:r>
              <a:rPr lang="en-US" dirty="0" smtClean="0">
                <a:hlinkClick r:id="rId3"/>
              </a:rPr>
              <a:t>deutsch.lingolia.com/de/grammatik/adjektive/deklination/uebungen</a:t>
            </a:r>
            <a:r>
              <a:rPr lang="en-US" dirty="0" smtClean="0"/>
              <a:t> </a:t>
            </a:r>
          </a:p>
          <a:p>
            <a:pPr algn="just"/>
            <a:r>
              <a:rPr lang="en-US" dirty="0">
                <a:hlinkClick r:id="rId4"/>
              </a:rPr>
              <a:t>https://</a:t>
            </a:r>
            <a:r>
              <a:rPr lang="en-US" dirty="0" smtClean="0">
                <a:hlinkClick r:id="rId4"/>
              </a:rPr>
              <a:t>deutsch.lingolia.com/de/grammatik/pronomen/deklination/genitiv/uebungen</a:t>
            </a:r>
            <a:endParaRPr lang="en-US" dirty="0" smtClean="0"/>
          </a:p>
          <a:p>
            <a:pPr algn="just"/>
            <a:r>
              <a:rPr lang="en-US" dirty="0">
                <a:hlinkClick r:id="rId5"/>
              </a:rPr>
              <a:t>https://</a:t>
            </a:r>
            <a:r>
              <a:rPr lang="en-US" dirty="0" smtClean="0">
                <a:hlinkClick r:id="rId5"/>
              </a:rPr>
              <a:t>deutsch.lingolia.com/de/grammatik/nomen/deklination/genitiv/uebungen</a:t>
            </a:r>
            <a:r>
              <a:rPr lang="en-US" dirty="0" smtClean="0"/>
              <a:t> </a:t>
            </a:r>
          </a:p>
          <a:p>
            <a:pPr algn="just"/>
            <a:endParaRPr lang="en-US" dirty="0"/>
          </a:p>
        </p:txBody>
      </p:sp>
    </p:spTree>
    <p:extLst>
      <p:ext uri="{BB962C8B-B14F-4D97-AF65-F5344CB8AC3E}">
        <p14:creationId xmlns:p14="http://schemas.microsoft.com/office/powerpoint/2010/main" val="7375582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u="sng" dirty="0" smtClean="0"/>
              <a:t>1. Was ist der Genitiv und was drückt er aus?</a:t>
            </a:r>
            <a:endParaRPr lang="en-US" u="sng" dirty="0"/>
          </a:p>
        </p:txBody>
      </p:sp>
      <p:sp>
        <p:nvSpPr>
          <p:cNvPr id="3" name="Inhaltsplatzhalter 2"/>
          <p:cNvSpPr>
            <a:spLocks noGrp="1"/>
          </p:cNvSpPr>
          <p:nvPr>
            <p:ph idx="1"/>
          </p:nvPr>
        </p:nvSpPr>
        <p:spPr/>
        <p:txBody>
          <a:bodyPr/>
          <a:lstStyle/>
          <a:p>
            <a:pPr algn="just">
              <a:lnSpc>
                <a:spcPct val="150000"/>
              </a:lnSpc>
            </a:pPr>
            <a:r>
              <a:rPr lang="de-DE" sz="3000" dirty="0" smtClean="0">
                <a:solidFill>
                  <a:srgbClr val="003366"/>
                </a:solidFill>
              </a:rPr>
              <a:t>Der Genitiv ist einer der 4 Fälle im Deutschen; neben dem NOMINATIV, dem DATIV und dem AKKUSATIV.</a:t>
            </a:r>
          </a:p>
          <a:p>
            <a:pPr algn="just">
              <a:lnSpc>
                <a:spcPct val="150000"/>
              </a:lnSpc>
            </a:pPr>
            <a:r>
              <a:rPr lang="de-DE" sz="3000" dirty="0">
                <a:solidFill>
                  <a:srgbClr val="003366"/>
                </a:solidFill>
              </a:rPr>
              <a:t>Genitiv = 2. Fall, </a:t>
            </a:r>
            <a:r>
              <a:rPr lang="de-DE" sz="3000" b="1" dirty="0" smtClean="0">
                <a:solidFill>
                  <a:srgbClr val="003366"/>
                </a:solidFill>
              </a:rPr>
              <a:t>Wessen-Fall</a:t>
            </a:r>
          </a:p>
          <a:p>
            <a:pPr marL="0" indent="0" algn="just">
              <a:buNone/>
            </a:pPr>
            <a:endParaRPr lang="de-DE" sz="3000" dirty="0">
              <a:solidFill>
                <a:srgbClr val="003366"/>
              </a:solidFill>
            </a:endParaRPr>
          </a:p>
          <a:p>
            <a:pPr marL="0" indent="0" algn="just">
              <a:buNone/>
            </a:pPr>
            <a:endParaRPr lang="en-US" sz="3000" dirty="0"/>
          </a:p>
        </p:txBody>
      </p:sp>
    </p:spTree>
    <p:extLst>
      <p:ext uri="{BB962C8B-B14F-4D97-AF65-F5344CB8AC3E}">
        <p14:creationId xmlns:p14="http://schemas.microsoft.com/office/powerpoint/2010/main" val="1535658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u="sng" dirty="0"/>
              <a:t>5</a:t>
            </a:r>
            <a:r>
              <a:rPr lang="de-DE" u="sng" dirty="0" smtClean="0"/>
              <a:t>. Quellen</a:t>
            </a:r>
            <a:endParaRPr lang="en-US" u="sng" dirty="0"/>
          </a:p>
        </p:txBody>
      </p:sp>
      <p:sp>
        <p:nvSpPr>
          <p:cNvPr id="3" name="Inhaltsplatzhalter 2"/>
          <p:cNvSpPr>
            <a:spLocks noGrp="1"/>
          </p:cNvSpPr>
          <p:nvPr>
            <p:ph idx="1"/>
          </p:nvPr>
        </p:nvSpPr>
        <p:spPr>
          <a:xfrm>
            <a:off x="838200" y="2590800"/>
            <a:ext cx="8305800" cy="3552844"/>
          </a:xfrm>
        </p:spPr>
        <p:txBody>
          <a:bodyPr/>
          <a:lstStyle/>
          <a:p>
            <a:r>
              <a:rPr lang="en-US" dirty="0">
                <a:hlinkClick r:id="rId2"/>
              </a:rPr>
              <a:t>http://</a:t>
            </a:r>
            <a:r>
              <a:rPr lang="en-US" dirty="0" smtClean="0">
                <a:hlinkClick r:id="rId2"/>
              </a:rPr>
              <a:t>www.mein-deutschbuch.de/lernen.php?menu_id=56</a:t>
            </a:r>
            <a:endParaRPr lang="en-US" dirty="0" smtClean="0"/>
          </a:p>
          <a:p>
            <a:r>
              <a:rPr lang="en-US" dirty="0" smtClean="0">
                <a:hlinkClick r:id="rId3"/>
              </a:rPr>
              <a:t>https</a:t>
            </a:r>
            <a:r>
              <a:rPr lang="en-US" dirty="0">
                <a:hlinkClick r:id="rId3"/>
              </a:rPr>
              <a:t>://</a:t>
            </a:r>
            <a:r>
              <a:rPr lang="en-US" dirty="0" smtClean="0">
                <a:hlinkClick r:id="rId3"/>
              </a:rPr>
              <a:t>deutsch.lingolia.com/de/grammatik/adjektive/deklination</a:t>
            </a:r>
            <a:endParaRPr lang="en-US" dirty="0" smtClean="0"/>
          </a:p>
          <a:p>
            <a:r>
              <a:rPr lang="en-US" dirty="0">
                <a:hlinkClick r:id="rId4"/>
              </a:rPr>
              <a:t>https://</a:t>
            </a:r>
            <a:r>
              <a:rPr lang="en-US" dirty="0" smtClean="0">
                <a:hlinkClick r:id="rId4"/>
              </a:rPr>
              <a:t>deutsch.lingolia.com/de/grammatik/pronomen/deklination/genitiv</a:t>
            </a:r>
            <a:r>
              <a:rPr lang="en-US" dirty="0" smtClean="0"/>
              <a:t> </a:t>
            </a:r>
          </a:p>
          <a:p>
            <a:r>
              <a:rPr lang="en-US" dirty="0">
                <a:hlinkClick r:id="rId5"/>
              </a:rPr>
              <a:t>https://</a:t>
            </a:r>
            <a:r>
              <a:rPr lang="en-US" dirty="0" smtClean="0">
                <a:hlinkClick r:id="rId5"/>
              </a:rPr>
              <a:t>deutsch.lingolia.com/de/grammatik/nomen/deklination/genitiv</a:t>
            </a:r>
            <a:r>
              <a:rPr lang="en-US" dirty="0" smtClean="0"/>
              <a:t> </a:t>
            </a:r>
          </a:p>
          <a:p>
            <a:endParaRPr lang="en-US" dirty="0" smtClean="0"/>
          </a:p>
          <a:p>
            <a:endParaRPr lang="en-US" dirty="0"/>
          </a:p>
        </p:txBody>
      </p:sp>
    </p:spTree>
    <p:extLst>
      <p:ext uri="{BB962C8B-B14F-4D97-AF65-F5344CB8AC3E}">
        <p14:creationId xmlns:p14="http://schemas.microsoft.com/office/powerpoint/2010/main" val="42271309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u="sng" dirty="0" smtClean="0"/>
              <a:t>1. Was ist der Genitiv und was drückt er aus?</a:t>
            </a:r>
            <a:endParaRPr lang="en-US" u="sng" dirty="0"/>
          </a:p>
        </p:txBody>
      </p:sp>
      <p:sp>
        <p:nvSpPr>
          <p:cNvPr id="3" name="Inhaltsplatzhalter 2"/>
          <p:cNvSpPr>
            <a:spLocks noGrp="1"/>
          </p:cNvSpPr>
          <p:nvPr>
            <p:ph idx="1"/>
          </p:nvPr>
        </p:nvSpPr>
        <p:spPr>
          <a:xfrm>
            <a:off x="179512" y="2060848"/>
            <a:ext cx="8784976" cy="4464496"/>
          </a:xfrm>
        </p:spPr>
        <p:txBody>
          <a:bodyPr/>
          <a:lstStyle/>
          <a:p>
            <a:pPr marL="0" indent="0" algn="just">
              <a:lnSpc>
                <a:spcPct val="150000"/>
              </a:lnSpc>
              <a:buNone/>
            </a:pPr>
            <a:r>
              <a:rPr lang="de-DE" sz="3200" dirty="0" smtClean="0">
                <a:solidFill>
                  <a:srgbClr val="003366"/>
                </a:solidFill>
              </a:rPr>
              <a:t>Den </a:t>
            </a:r>
            <a:r>
              <a:rPr lang="de-DE" sz="3200" dirty="0">
                <a:solidFill>
                  <a:srgbClr val="003366"/>
                </a:solidFill>
              </a:rPr>
              <a:t>Genitiv verwenden wir, um eine </a:t>
            </a:r>
            <a:r>
              <a:rPr lang="de-DE" sz="3200" b="1" dirty="0" smtClean="0">
                <a:solidFill>
                  <a:srgbClr val="003366"/>
                </a:solidFill>
              </a:rPr>
              <a:t>Zugehörigkeit/ Besitz </a:t>
            </a:r>
            <a:r>
              <a:rPr lang="de-DE" sz="3200" dirty="0">
                <a:solidFill>
                  <a:srgbClr val="003366"/>
                </a:solidFill>
              </a:rPr>
              <a:t>anzuzeigen. Außerdem steht der Genitiv nach bestimmten Präpositionen, Verben und Adjektiven. Die Kontrollfrage nach dem Genitiv lautet </a:t>
            </a:r>
            <a:r>
              <a:rPr lang="de-DE" sz="3200" b="1" dirty="0">
                <a:solidFill>
                  <a:srgbClr val="003366"/>
                </a:solidFill>
              </a:rPr>
              <a:t>„Wessen?“.</a:t>
            </a:r>
          </a:p>
          <a:p>
            <a:pPr marL="0" indent="0" algn="just">
              <a:buNone/>
            </a:pPr>
            <a:endParaRPr lang="de-DE" sz="3000" dirty="0">
              <a:solidFill>
                <a:srgbClr val="003366"/>
              </a:solidFill>
            </a:endParaRPr>
          </a:p>
          <a:p>
            <a:pPr marL="0" indent="0" algn="just">
              <a:buNone/>
            </a:pPr>
            <a:endParaRPr lang="en-US" sz="3000" dirty="0"/>
          </a:p>
        </p:txBody>
      </p:sp>
    </p:spTree>
    <p:extLst>
      <p:ext uri="{BB962C8B-B14F-4D97-AF65-F5344CB8AC3E}">
        <p14:creationId xmlns:p14="http://schemas.microsoft.com/office/powerpoint/2010/main" val="1026496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u="sng" dirty="0"/>
              <a:t>2</a:t>
            </a:r>
            <a:r>
              <a:rPr lang="de-DE" u="sng" dirty="0" smtClean="0"/>
              <a:t>. Beispiele</a:t>
            </a:r>
            <a:endParaRPr lang="en-US" u="sng" dirty="0"/>
          </a:p>
        </p:txBody>
      </p:sp>
      <p:sp>
        <p:nvSpPr>
          <p:cNvPr id="3" name="Inhaltsplatzhalter 2"/>
          <p:cNvSpPr>
            <a:spLocks noGrp="1"/>
          </p:cNvSpPr>
          <p:nvPr>
            <p:ph idx="1"/>
          </p:nvPr>
        </p:nvSpPr>
        <p:spPr/>
        <p:txBody>
          <a:bodyPr/>
          <a:lstStyle/>
          <a:p>
            <a:pPr algn="just"/>
            <a:r>
              <a:rPr lang="de-DE" sz="3000" dirty="0" smtClean="0">
                <a:solidFill>
                  <a:srgbClr val="003366"/>
                </a:solidFill>
              </a:rPr>
              <a:t>Ich spiele mit dem Freund </a:t>
            </a:r>
            <a:r>
              <a:rPr lang="de-DE" sz="3000" dirty="0" smtClean="0">
                <a:solidFill>
                  <a:srgbClr val="FF0000"/>
                </a:solidFill>
              </a:rPr>
              <a:t>meines Bruders</a:t>
            </a:r>
            <a:r>
              <a:rPr lang="de-DE" sz="3000" dirty="0" smtClean="0">
                <a:solidFill>
                  <a:srgbClr val="003366"/>
                </a:solidFill>
              </a:rPr>
              <a:t> Fußball.</a:t>
            </a:r>
          </a:p>
          <a:p>
            <a:pPr algn="just"/>
            <a:r>
              <a:rPr lang="de-DE" sz="3000" dirty="0" smtClean="0">
                <a:solidFill>
                  <a:srgbClr val="003366"/>
                </a:solidFill>
              </a:rPr>
              <a:t>I </a:t>
            </a:r>
            <a:r>
              <a:rPr lang="de-DE" sz="3000" dirty="0" err="1" smtClean="0">
                <a:solidFill>
                  <a:srgbClr val="003366"/>
                </a:solidFill>
              </a:rPr>
              <a:t>play</a:t>
            </a:r>
            <a:r>
              <a:rPr lang="de-DE" sz="3000" dirty="0" smtClean="0">
                <a:solidFill>
                  <a:srgbClr val="003366"/>
                </a:solidFill>
              </a:rPr>
              <a:t> </a:t>
            </a:r>
            <a:r>
              <a:rPr lang="de-DE" sz="3000" dirty="0" err="1" smtClean="0">
                <a:solidFill>
                  <a:srgbClr val="003366"/>
                </a:solidFill>
              </a:rPr>
              <a:t>football</a:t>
            </a:r>
            <a:r>
              <a:rPr lang="de-DE" sz="3000" dirty="0" smtClean="0">
                <a:solidFill>
                  <a:srgbClr val="003366"/>
                </a:solidFill>
              </a:rPr>
              <a:t> </a:t>
            </a:r>
            <a:r>
              <a:rPr lang="de-DE" sz="3000" dirty="0" err="1" smtClean="0">
                <a:solidFill>
                  <a:srgbClr val="003366"/>
                </a:solidFill>
              </a:rPr>
              <a:t>with</a:t>
            </a:r>
            <a:r>
              <a:rPr lang="de-DE" sz="3000" dirty="0" smtClean="0">
                <a:solidFill>
                  <a:srgbClr val="003366"/>
                </a:solidFill>
              </a:rPr>
              <a:t> </a:t>
            </a:r>
            <a:r>
              <a:rPr lang="de-DE" sz="3000" dirty="0" err="1" smtClean="0">
                <a:solidFill>
                  <a:srgbClr val="003366"/>
                </a:solidFill>
              </a:rPr>
              <a:t>the</a:t>
            </a:r>
            <a:r>
              <a:rPr lang="de-DE" sz="3000" dirty="0" smtClean="0">
                <a:solidFill>
                  <a:srgbClr val="003366"/>
                </a:solidFill>
              </a:rPr>
              <a:t> </a:t>
            </a:r>
            <a:r>
              <a:rPr lang="de-DE" sz="3000" dirty="0" err="1" smtClean="0">
                <a:solidFill>
                  <a:srgbClr val="003366"/>
                </a:solidFill>
              </a:rPr>
              <a:t>friend</a:t>
            </a:r>
            <a:r>
              <a:rPr lang="de-DE" sz="3000" dirty="0" smtClean="0">
                <a:solidFill>
                  <a:srgbClr val="003366"/>
                </a:solidFill>
              </a:rPr>
              <a:t> </a:t>
            </a:r>
            <a:r>
              <a:rPr lang="de-DE" sz="3000" dirty="0" err="1" smtClean="0">
                <a:solidFill>
                  <a:srgbClr val="FF0000"/>
                </a:solidFill>
              </a:rPr>
              <a:t>of</a:t>
            </a:r>
            <a:r>
              <a:rPr lang="de-DE" sz="3000" dirty="0" smtClean="0">
                <a:solidFill>
                  <a:srgbClr val="003366"/>
                </a:solidFill>
              </a:rPr>
              <a:t> </a:t>
            </a:r>
            <a:r>
              <a:rPr lang="de-DE" sz="3000" dirty="0" err="1" smtClean="0">
                <a:solidFill>
                  <a:srgbClr val="003366"/>
                </a:solidFill>
              </a:rPr>
              <a:t>my</a:t>
            </a:r>
            <a:r>
              <a:rPr lang="de-DE" sz="3000" dirty="0" smtClean="0">
                <a:solidFill>
                  <a:srgbClr val="003366"/>
                </a:solidFill>
              </a:rPr>
              <a:t> </a:t>
            </a:r>
            <a:r>
              <a:rPr lang="de-DE" sz="3000" dirty="0" err="1" smtClean="0">
                <a:solidFill>
                  <a:srgbClr val="003366"/>
                </a:solidFill>
              </a:rPr>
              <a:t>brother</a:t>
            </a:r>
            <a:r>
              <a:rPr lang="de-DE" sz="3000" dirty="0" smtClean="0">
                <a:solidFill>
                  <a:srgbClr val="003366"/>
                </a:solidFill>
              </a:rPr>
              <a:t>.</a:t>
            </a:r>
          </a:p>
          <a:p>
            <a:pPr algn="just"/>
            <a:r>
              <a:rPr lang="de-DE" sz="3000" dirty="0" err="1" smtClean="0">
                <a:solidFill>
                  <a:srgbClr val="003366"/>
                </a:solidFill>
              </a:rPr>
              <a:t>Juego</a:t>
            </a:r>
            <a:r>
              <a:rPr lang="de-DE" sz="3000" dirty="0" smtClean="0">
                <a:solidFill>
                  <a:srgbClr val="003366"/>
                </a:solidFill>
              </a:rPr>
              <a:t> </a:t>
            </a:r>
            <a:r>
              <a:rPr lang="de-DE" sz="3000" dirty="0" smtClean="0">
                <a:solidFill>
                  <a:srgbClr val="003366"/>
                </a:solidFill>
              </a:rPr>
              <a:t>al </a:t>
            </a:r>
            <a:r>
              <a:rPr lang="de-DE" sz="3000" dirty="0" err="1" smtClean="0">
                <a:solidFill>
                  <a:srgbClr val="003366"/>
                </a:solidFill>
              </a:rPr>
              <a:t>futból</a:t>
            </a:r>
            <a:r>
              <a:rPr lang="de-DE" sz="3000" dirty="0" smtClean="0">
                <a:solidFill>
                  <a:srgbClr val="003366"/>
                </a:solidFill>
              </a:rPr>
              <a:t> </a:t>
            </a:r>
            <a:r>
              <a:rPr lang="de-DE" sz="3000" dirty="0" err="1" smtClean="0">
                <a:solidFill>
                  <a:srgbClr val="003366"/>
                </a:solidFill>
              </a:rPr>
              <a:t>con</a:t>
            </a:r>
            <a:r>
              <a:rPr lang="de-DE" sz="3000" dirty="0" smtClean="0">
                <a:solidFill>
                  <a:srgbClr val="003366"/>
                </a:solidFill>
              </a:rPr>
              <a:t> </a:t>
            </a:r>
            <a:r>
              <a:rPr lang="de-DE" sz="3000" dirty="0" err="1" smtClean="0">
                <a:solidFill>
                  <a:srgbClr val="003366"/>
                </a:solidFill>
              </a:rPr>
              <a:t>el</a:t>
            </a:r>
            <a:r>
              <a:rPr lang="de-DE" sz="3000" dirty="0" smtClean="0">
                <a:solidFill>
                  <a:srgbClr val="003366"/>
                </a:solidFill>
              </a:rPr>
              <a:t> </a:t>
            </a:r>
            <a:r>
              <a:rPr lang="de-DE" sz="3000" dirty="0" err="1" smtClean="0">
                <a:solidFill>
                  <a:srgbClr val="003366"/>
                </a:solidFill>
              </a:rPr>
              <a:t>amigo</a:t>
            </a:r>
            <a:r>
              <a:rPr lang="de-DE" sz="3000" dirty="0" smtClean="0">
                <a:solidFill>
                  <a:srgbClr val="003366"/>
                </a:solidFill>
              </a:rPr>
              <a:t> </a:t>
            </a:r>
            <a:r>
              <a:rPr lang="de-DE" sz="3000" dirty="0" smtClean="0">
                <a:solidFill>
                  <a:srgbClr val="FF0000"/>
                </a:solidFill>
              </a:rPr>
              <a:t>de</a:t>
            </a:r>
            <a:r>
              <a:rPr lang="de-DE" sz="3000" dirty="0" smtClean="0">
                <a:solidFill>
                  <a:srgbClr val="003366"/>
                </a:solidFill>
              </a:rPr>
              <a:t> mi </a:t>
            </a:r>
            <a:r>
              <a:rPr lang="de-DE" sz="3000" dirty="0" err="1" smtClean="0">
                <a:solidFill>
                  <a:srgbClr val="003366"/>
                </a:solidFill>
              </a:rPr>
              <a:t>hermano</a:t>
            </a:r>
            <a:r>
              <a:rPr lang="de-DE" sz="3000" dirty="0" smtClean="0">
                <a:solidFill>
                  <a:srgbClr val="003366"/>
                </a:solidFill>
              </a:rPr>
              <a:t>.</a:t>
            </a:r>
            <a:endParaRPr lang="en-US" sz="3000" dirty="0">
              <a:solidFill>
                <a:srgbClr val="003366"/>
              </a:solidFill>
            </a:endParaRPr>
          </a:p>
        </p:txBody>
      </p:sp>
    </p:spTree>
    <p:extLst>
      <p:ext uri="{BB962C8B-B14F-4D97-AF65-F5344CB8AC3E}">
        <p14:creationId xmlns:p14="http://schemas.microsoft.com/office/powerpoint/2010/main" val="1464632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u="sng" dirty="0"/>
              <a:t>2</a:t>
            </a:r>
            <a:r>
              <a:rPr lang="de-DE" u="sng" dirty="0" smtClean="0"/>
              <a:t>. Beispiele</a:t>
            </a:r>
            <a:endParaRPr lang="en-US" u="sng" dirty="0"/>
          </a:p>
        </p:txBody>
      </p:sp>
      <p:sp>
        <p:nvSpPr>
          <p:cNvPr id="3" name="Inhaltsplatzhalter 2"/>
          <p:cNvSpPr>
            <a:spLocks noGrp="1"/>
          </p:cNvSpPr>
          <p:nvPr>
            <p:ph idx="1"/>
          </p:nvPr>
        </p:nvSpPr>
        <p:spPr/>
        <p:txBody>
          <a:bodyPr/>
          <a:lstStyle/>
          <a:p>
            <a:pPr algn="just"/>
            <a:r>
              <a:rPr lang="de-DE" sz="3000" dirty="0" smtClean="0">
                <a:solidFill>
                  <a:srgbClr val="003366"/>
                </a:solidFill>
              </a:rPr>
              <a:t>Das ist das Buch </a:t>
            </a:r>
            <a:r>
              <a:rPr lang="de-DE" sz="3000" dirty="0" smtClean="0">
                <a:solidFill>
                  <a:srgbClr val="FF0000"/>
                </a:solidFill>
              </a:rPr>
              <a:t>meiner Lehrerin</a:t>
            </a:r>
            <a:r>
              <a:rPr lang="de-DE" sz="3000" dirty="0" smtClean="0">
                <a:solidFill>
                  <a:srgbClr val="003366"/>
                </a:solidFill>
              </a:rPr>
              <a:t>.</a:t>
            </a:r>
          </a:p>
          <a:p>
            <a:pPr algn="just"/>
            <a:r>
              <a:rPr lang="de-DE" sz="3000" dirty="0" smtClean="0">
                <a:solidFill>
                  <a:srgbClr val="003366"/>
                </a:solidFill>
              </a:rPr>
              <a:t>This </a:t>
            </a:r>
            <a:r>
              <a:rPr lang="de-DE" sz="3000" dirty="0" err="1" smtClean="0">
                <a:solidFill>
                  <a:srgbClr val="003366"/>
                </a:solidFill>
              </a:rPr>
              <a:t>is</a:t>
            </a:r>
            <a:r>
              <a:rPr lang="de-DE" sz="3000" dirty="0" smtClean="0">
                <a:solidFill>
                  <a:srgbClr val="003366"/>
                </a:solidFill>
              </a:rPr>
              <a:t> </a:t>
            </a:r>
            <a:r>
              <a:rPr lang="de-DE" sz="3000" dirty="0" err="1" smtClean="0">
                <a:solidFill>
                  <a:srgbClr val="FF0000"/>
                </a:solidFill>
              </a:rPr>
              <a:t>my</a:t>
            </a:r>
            <a:r>
              <a:rPr lang="de-DE" sz="3000" dirty="0" smtClean="0">
                <a:solidFill>
                  <a:srgbClr val="FF0000"/>
                </a:solidFill>
              </a:rPr>
              <a:t> </a:t>
            </a:r>
            <a:r>
              <a:rPr lang="de-DE" sz="3000" dirty="0" err="1" smtClean="0">
                <a:solidFill>
                  <a:srgbClr val="FF0000"/>
                </a:solidFill>
              </a:rPr>
              <a:t>teacher‘s</a:t>
            </a:r>
            <a:r>
              <a:rPr lang="de-DE" sz="3000" dirty="0" smtClean="0">
                <a:solidFill>
                  <a:srgbClr val="FF0000"/>
                </a:solidFill>
              </a:rPr>
              <a:t> </a:t>
            </a:r>
            <a:r>
              <a:rPr lang="de-DE" sz="3000" dirty="0" err="1" smtClean="0">
                <a:solidFill>
                  <a:srgbClr val="003366"/>
                </a:solidFill>
              </a:rPr>
              <a:t>book</a:t>
            </a:r>
            <a:r>
              <a:rPr lang="de-DE" sz="3000" dirty="0" smtClean="0">
                <a:solidFill>
                  <a:srgbClr val="003366"/>
                </a:solidFill>
              </a:rPr>
              <a:t>/ </a:t>
            </a:r>
            <a:r>
              <a:rPr lang="de-DE" sz="3000" dirty="0" err="1" smtClean="0">
                <a:solidFill>
                  <a:srgbClr val="003366"/>
                </a:solidFill>
              </a:rPr>
              <a:t>the</a:t>
            </a:r>
            <a:r>
              <a:rPr lang="de-DE" sz="3000" dirty="0" smtClean="0">
                <a:solidFill>
                  <a:srgbClr val="003366"/>
                </a:solidFill>
              </a:rPr>
              <a:t> </a:t>
            </a:r>
            <a:r>
              <a:rPr lang="de-DE" sz="3000" dirty="0" err="1" smtClean="0">
                <a:solidFill>
                  <a:srgbClr val="003366"/>
                </a:solidFill>
              </a:rPr>
              <a:t>book</a:t>
            </a:r>
            <a:r>
              <a:rPr lang="de-DE" sz="3000" dirty="0" smtClean="0">
                <a:solidFill>
                  <a:srgbClr val="003366"/>
                </a:solidFill>
              </a:rPr>
              <a:t> </a:t>
            </a:r>
            <a:r>
              <a:rPr lang="de-DE" sz="3000" dirty="0" err="1" smtClean="0">
                <a:solidFill>
                  <a:srgbClr val="FF0000"/>
                </a:solidFill>
              </a:rPr>
              <a:t>of</a:t>
            </a:r>
            <a:r>
              <a:rPr lang="de-DE" sz="3000" dirty="0" smtClean="0">
                <a:solidFill>
                  <a:srgbClr val="003366"/>
                </a:solidFill>
              </a:rPr>
              <a:t> </a:t>
            </a:r>
            <a:r>
              <a:rPr lang="de-DE" sz="3000" dirty="0" err="1" smtClean="0">
                <a:solidFill>
                  <a:srgbClr val="FF0000"/>
                </a:solidFill>
              </a:rPr>
              <a:t>my</a:t>
            </a:r>
            <a:r>
              <a:rPr lang="de-DE" sz="3000" dirty="0" smtClean="0">
                <a:solidFill>
                  <a:srgbClr val="FF0000"/>
                </a:solidFill>
              </a:rPr>
              <a:t> </a:t>
            </a:r>
            <a:r>
              <a:rPr lang="de-DE" sz="3000" dirty="0" err="1" smtClean="0">
                <a:solidFill>
                  <a:srgbClr val="FF0000"/>
                </a:solidFill>
              </a:rPr>
              <a:t>teacher</a:t>
            </a:r>
            <a:r>
              <a:rPr lang="de-DE" sz="3000" dirty="0" smtClean="0">
                <a:solidFill>
                  <a:srgbClr val="003366"/>
                </a:solidFill>
              </a:rPr>
              <a:t>.</a:t>
            </a:r>
          </a:p>
          <a:p>
            <a:pPr algn="just"/>
            <a:r>
              <a:rPr lang="de-DE" sz="3000" dirty="0" err="1" smtClean="0">
                <a:solidFill>
                  <a:srgbClr val="003366"/>
                </a:solidFill>
              </a:rPr>
              <a:t>Esto</a:t>
            </a:r>
            <a:r>
              <a:rPr lang="de-DE" sz="3000" dirty="0" smtClean="0">
                <a:solidFill>
                  <a:srgbClr val="003366"/>
                </a:solidFill>
              </a:rPr>
              <a:t> es </a:t>
            </a:r>
            <a:r>
              <a:rPr lang="de-DE" sz="3000" dirty="0" err="1" smtClean="0">
                <a:solidFill>
                  <a:srgbClr val="003366"/>
                </a:solidFill>
              </a:rPr>
              <a:t>el</a:t>
            </a:r>
            <a:r>
              <a:rPr lang="de-DE" sz="3000" dirty="0" smtClean="0">
                <a:solidFill>
                  <a:srgbClr val="003366"/>
                </a:solidFill>
              </a:rPr>
              <a:t> </a:t>
            </a:r>
            <a:r>
              <a:rPr lang="de-DE" sz="3000" dirty="0" err="1" smtClean="0">
                <a:solidFill>
                  <a:srgbClr val="003366"/>
                </a:solidFill>
              </a:rPr>
              <a:t>libre</a:t>
            </a:r>
            <a:r>
              <a:rPr lang="de-DE" sz="3000" dirty="0" smtClean="0">
                <a:solidFill>
                  <a:srgbClr val="003366"/>
                </a:solidFill>
              </a:rPr>
              <a:t> </a:t>
            </a:r>
            <a:r>
              <a:rPr lang="de-DE" sz="3000" dirty="0" smtClean="0">
                <a:solidFill>
                  <a:srgbClr val="FF0000"/>
                </a:solidFill>
              </a:rPr>
              <a:t>de mi </a:t>
            </a:r>
            <a:r>
              <a:rPr lang="de-DE" sz="3000" dirty="0" err="1" smtClean="0">
                <a:solidFill>
                  <a:srgbClr val="FF0000"/>
                </a:solidFill>
              </a:rPr>
              <a:t>profesora</a:t>
            </a:r>
            <a:r>
              <a:rPr lang="de-DE" sz="3000" dirty="0" smtClean="0">
                <a:solidFill>
                  <a:srgbClr val="003366"/>
                </a:solidFill>
              </a:rPr>
              <a:t>.</a:t>
            </a:r>
            <a:endParaRPr lang="en-US" sz="3000" dirty="0">
              <a:solidFill>
                <a:srgbClr val="003366"/>
              </a:solidFill>
            </a:endParaRPr>
          </a:p>
        </p:txBody>
      </p:sp>
    </p:spTree>
    <p:extLst>
      <p:ext uri="{BB962C8B-B14F-4D97-AF65-F5344CB8AC3E}">
        <p14:creationId xmlns:p14="http://schemas.microsoft.com/office/powerpoint/2010/main" val="387158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u="sng" dirty="0"/>
              <a:t>2</a:t>
            </a:r>
            <a:r>
              <a:rPr lang="de-DE" u="sng" dirty="0" smtClean="0"/>
              <a:t>. Beispiele</a:t>
            </a:r>
            <a:endParaRPr lang="en-US" u="sng" dirty="0"/>
          </a:p>
        </p:txBody>
      </p:sp>
      <p:sp>
        <p:nvSpPr>
          <p:cNvPr id="3" name="Inhaltsplatzhalter 2"/>
          <p:cNvSpPr>
            <a:spLocks noGrp="1"/>
          </p:cNvSpPr>
          <p:nvPr>
            <p:ph idx="1"/>
          </p:nvPr>
        </p:nvSpPr>
        <p:spPr/>
        <p:txBody>
          <a:bodyPr/>
          <a:lstStyle/>
          <a:p>
            <a:pPr algn="just"/>
            <a:r>
              <a:rPr lang="de-DE" sz="3000" dirty="0" smtClean="0">
                <a:solidFill>
                  <a:srgbClr val="003366"/>
                </a:solidFill>
              </a:rPr>
              <a:t>Hier sind die Hemden </a:t>
            </a:r>
            <a:r>
              <a:rPr lang="de-DE" sz="3000" dirty="0" smtClean="0">
                <a:solidFill>
                  <a:srgbClr val="FF0000"/>
                </a:solidFill>
              </a:rPr>
              <a:t>seines Vaters.</a:t>
            </a:r>
          </a:p>
          <a:p>
            <a:pPr algn="just"/>
            <a:r>
              <a:rPr lang="de-DE" sz="3000" dirty="0" err="1" smtClean="0">
                <a:solidFill>
                  <a:srgbClr val="003366"/>
                </a:solidFill>
              </a:rPr>
              <a:t>Here</a:t>
            </a:r>
            <a:r>
              <a:rPr lang="de-DE" sz="3000" dirty="0" smtClean="0">
                <a:solidFill>
                  <a:srgbClr val="003366"/>
                </a:solidFill>
              </a:rPr>
              <a:t> </a:t>
            </a:r>
            <a:r>
              <a:rPr lang="de-DE" sz="3000" dirty="0" err="1" smtClean="0">
                <a:solidFill>
                  <a:srgbClr val="003366"/>
                </a:solidFill>
              </a:rPr>
              <a:t>are</a:t>
            </a:r>
            <a:r>
              <a:rPr lang="de-DE" sz="3000" dirty="0" smtClean="0">
                <a:solidFill>
                  <a:srgbClr val="003366"/>
                </a:solidFill>
              </a:rPr>
              <a:t> </a:t>
            </a:r>
            <a:r>
              <a:rPr lang="de-DE" sz="3000" dirty="0" err="1" smtClean="0">
                <a:solidFill>
                  <a:srgbClr val="FF0000"/>
                </a:solidFill>
              </a:rPr>
              <a:t>his</a:t>
            </a:r>
            <a:r>
              <a:rPr lang="de-DE" sz="3000" dirty="0" smtClean="0">
                <a:solidFill>
                  <a:srgbClr val="FF0000"/>
                </a:solidFill>
              </a:rPr>
              <a:t> </a:t>
            </a:r>
            <a:r>
              <a:rPr lang="de-DE" sz="3000" dirty="0" err="1" smtClean="0">
                <a:solidFill>
                  <a:srgbClr val="FF0000"/>
                </a:solidFill>
              </a:rPr>
              <a:t>father‘s</a:t>
            </a:r>
            <a:r>
              <a:rPr lang="de-DE" sz="3000" dirty="0" smtClean="0">
                <a:solidFill>
                  <a:srgbClr val="FF0000"/>
                </a:solidFill>
              </a:rPr>
              <a:t> </a:t>
            </a:r>
            <a:r>
              <a:rPr lang="de-DE" sz="3000" dirty="0" err="1" smtClean="0">
                <a:solidFill>
                  <a:srgbClr val="003366"/>
                </a:solidFill>
              </a:rPr>
              <a:t>shirts</a:t>
            </a:r>
            <a:r>
              <a:rPr lang="de-DE" sz="3000" dirty="0" smtClean="0">
                <a:solidFill>
                  <a:srgbClr val="003366"/>
                </a:solidFill>
              </a:rPr>
              <a:t>/ </a:t>
            </a:r>
            <a:r>
              <a:rPr lang="de-DE" sz="3000" dirty="0" err="1" smtClean="0">
                <a:solidFill>
                  <a:srgbClr val="003366"/>
                </a:solidFill>
              </a:rPr>
              <a:t>the</a:t>
            </a:r>
            <a:r>
              <a:rPr lang="de-DE" sz="3000" dirty="0" smtClean="0">
                <a:solidFill>
                  <a:srgbClr val="003366"/>
                </a:solidFill>
              </a:rPr>
              <a:t> </a:t>
            </a:r>
            <a:r>
              <a:rPr lang="de-DE" sz="3000" dirty="0" err="1" smtClean="0">
                <a:solidFill>
                  <a:srgbClr val="003366"/>
                </a:solidFill>
              </a:rPr>
              <a:t>shirts</a:t>
            </a:r>
            <a:r>
              <a:rPr lang="de-DE" sz="3000" dirty="0" smtClean="0">
                <a:solidFill>
                  <a:srgbClr val="003366"/>
                </a:solidFill>
              </a:rPr>
              <a:t> </a:t>
            </a:r>
            <a:r>
              <a:rPr lang="de-DE" sz="3000" dirty="0" err="1" smtClean="0">
                <a:solidFill>
                  <a:srgbClr val="FF0000"/>
                </a:solidFill>
              </a:rPr>
              <a:t>of</a:t>
            </a:r>
            <a:r>
              <a:rPr lang="de-DE" sz="3000" dirty="0" smtClean="0">
                <a:solidFill>
                  <a:srgbClr val="FF0000"/>
                </a:solidFill>
              </a:rPr>
              <a:t> </a:t>
            </a:r>
            <a:r>
              <a:rPr lang="de-DE" sz="3000" dirty="0" err="1" smtClean="0">
                <a:solidFill>
                  <a:srgbClr val="FF0000"/>
                </a:solidFill>
              </a:rPr>
              <a:t>his</a:t>
            </a:r>
            <a:r>
              <a:rPr lang="de-DE" sz="3000" dirty="0" smtClean="0">
                <a:solidFill>
                  <a:srgbClr val="FF0000"/>
                </a:solidFill>
              </a:rPr>
              <a:t> </a:t>
            </a:r>
            <a:r>
              <a:rPr lang="de-DE" sz="3000" dirty="0" err="1" smtClean="0">
                <a:solidFill>
                  <a:srgbClr val="FF0000"/>
                </a:solidFill>
              </a:rPr>
              <a:t>father</a:t>
            </a:r>
            <a:r>
              <a:rPr lang="de-DE" sz="3000" dirty="0" smtClean="0">
                <a:solidFill>
                  <a:srgbClr val="FF0000"/>
                </a:solidFill>
              </a:rPr>
              <a:t>.</a:t>
            </a:r>
          </a:p>
          <a:p>
            <a:pPr algn="just"/>
            <a:r>
              <a:rPr lang="de-DE" sz="3000" dirty="0" err="1" smtClean="0">
                <a:solidFill>
                  <a:srgbClr val="003366"/>
                </a:solidFill>
              </a:rPr>
              <a:t>Aquí</a:t>
            </a:r>
            <a:r>
              <a:rPr lang="de-DE" sz="3000" dirty="0" smtClean="0">
                <a:solidFill>
                  <a:srgbClr val="003366"/>
                </a:solidFill>
              </a:rPr>
              <a:t> </a:t>
            </a:r>
            <a:r>
              <a:rPr lang="de-DE" sz="3000" dirty="0" err="1" smtClean="0">
                <a:solidFill>
                  <a:srgbClr val="003366"/>
                </a:solidFill>
              </a:rPr>
              <a:t>están</a:t>
            </a:r>
            <a:r>
              <a:rPr lang="de-DE" sz="3000" dirty="0" smtClean="0">
                <a:solidFill>
                  <a:srgbClr val="003366"/>
                </a:solidFill>
              </a:rPr>
              <a:t> los </a:t>
            </a:r>
            <a:r>
              <a:rPr lang="de-DE" sz="3000" dirty="0" err="1" smtClean="0">
                <a:solidFill>
                  <a:srgbClr val="003366"/>
                </a:solidFill>
              </a:rPr>
              <a:t>camisas</a:t>
            </a:r>
            <a:r>
              <a:rPr lang="de-DE" sz="3000" dirty="0" smtClean="0">
                <a:solidFill>
                  <a:srgbClr val="003366"/>
                </a:solidFill>
              </a:rPr>
              <a:t> </a:t>
            </a:r>
            <a:r>
              <a:rPr lang="de-DE" sz="3000" dirty="0" smtClean="0">
                <a:solidFill>
                  <a:srgbClr val="FF0000"/>
                </a:solidFill>
              </a:rPr>
              <a:t>de </a:t>
            </a:r>
            <a:r>
              <a:rPr lang="de-DE" sz="3000" dirty="0" err="1" smtClean="0">
                <a:solidFill>
                  <a:srgbClr val="FF0000"/>
                </a:solidFill>
              </a:rPr>
              <a:t>su</a:t>
            </a:r>
            <a:r>
              <a:rPr lang="de-DE" sz="3000" dirty="0" smtClean="0">
                <a:solidFill>
                  <a:srgbClr val="FF0000"/>
                </a:solidFill>
              </a:rPr>
              <a:t> </a:t>
            </a:r>
            <a:r>
              <a:rPr lang="de-DE" sz="3000" dirty="0" err="1" smtClean="0">
                <a:solidFill>
                  <a:srgbClr val="FF0000"/>
                </a:solidFill>
              </a:rPr>
              <a:t>padre</a:t>
            </a:r>
            <a:r>
              <a:rPr lang="de-DE" sz="3000" dirty="0" smtClean="0">
                <a:solidFill>
                  <a:srgbClr val="003366"/>
                </a:solidFill>
              </a:rPr>
              <a:t>.</a:t>
            </a:r>
          </a:p>
        </p:txBody>
      </p:sp>
    </p:spTree>
    <p:extLst>
      <p:ext uri="{BB962C8B-B14F-4D97-AF65-F5344CB8AC3E}">
        <p14:creationId xmlns:p14="http://schemas.microsoft.com/office/powerpoint/2010/main" val="191976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u="sng" dirty="0" smtClean="0"/>
              <a:t>3. Verwendung (PRÄPOSITIONEN)</a:t>
            </a:r>
            <a:endParaRPr lang="en-US" u="sng" dirty="0"/>
          </a:p>
        </p:txBody>
      </p:sp>
      <p:sp>
        <p:nvSpPr>
          <p:cNvPr id="3" name="Inhaltsplatzhalter 2"/>
          <p:cNvSpPr>
            <a:spLocks noGrp="1"/>
          </p:cNvSpPr>
          <p:nvPr>
            <p:ph idx="1"/>
          </p:nvPr>
        </p:nvSpPr>
        <p:spPr>
          <a:xfrm>
            <a:off x="838200" y="2590800"/>
            <a:ext cx="7467600" cy="3790528"/>
          </a:xfrm>
        </p:spPr>
        <p:txBody>
          <a:bodyPr/>
          <a:lstStyle/>
          <a:p>
            <a:r>
              <a:rPr lang="de-DE" sz="3000" i="1" dirty="0" smtClean="0">
                <a:solidFill>
                  <a:srgbClr val="003366"/>
                </a:solidFill>
              </a:rPr>
              <a:t>anstelle, aufgrund, </a:t>
            </a:r>
            <a:r>
              <a:rPr lang="de-DE" sz="3000" i="1" dirty="0">
                <a:solidFill>
                  <a:srgbClr val="003366"/>
                </a:solidFill>
              </a:rPr>
              <a:t>während, </a:t>
            </a:r>
            <a:r>
              <a:rPr lang="de-DE" sz="3000" i="1" dirty="0" smtClean="0">
                <a:solidFill>
                  <a:srgbClr val="003366"/>
                </a:solidFill>
              </a:rPr>
              <a:t>wegen</a:t>
            </a:r>
          </a:p>
          <a:p>
            <a:pPr lvl="1" algn="just"/>
            <a:r>
              <a:rPr lang="de-DE" sz="2600" i="1" dirty="0" smtClean="0">
                <a:solidFill>
                  <a:srgbClr val="003366"/>
                </a:solidFill>
              </a:rPr>
              <a:t>Aufgrund </a:t>
            </a:r>
            <a:r>
              <a:rPr lang="de-DE" sz="2600" i="1" dirty="0" smtClean="0">
                <a:solidFill>
                  <a:srgbClr val="FF0000"/>
                </a:solidFill>
              </a:rPr>
              <a:t>des schlechten Wetters </a:t>
            </a:r>
            <a:r>
              <a:rPr lang="de-DE" sz="2600" i="1" dirty="0" smtClean="0">
                <a:solidFill>
                  <a:srgbClr val="003366"/>
                </a:solidFill>
              </a:rPr>
              <a:t>kann ich nicht draußen Fußball spielen.</a:t>
            </a:r>
          </a:p>
          <a:p>
            <a:pPr lvl="1" algn="just"/>
            <a:endParaRPr lang="de-DE" sz="2600" dirty="0">
              <a:solidFill>
                <a:srgbClr val="003366"/>
              </a:solidFill>
            </a:endParaRPr>
          </a:p>
          <a:p>
            <a:r>
              <a:rPr lang="de-DE" sz="3000" i="1" dirty="0">
                <a:solidFill>
                  <a:srgbClr val="003366"/>
                </a:solidFill>
              </a:rPr>
              <a:t>außerhalb, oberhalb, unterhalb, </a:t>
            </a:r>
            <a:r>
              <a:rPr lang="de-DE" sz="3000" i="1" dirty="0" smtClean="0">
                <a:solidFill>
                  <a:srgbClr val="003366"/>
                </a:solidFill>
              </a:rPr>
              <a:t>innerhalb</a:t>
            </a:r>
          </a:p>
          <a:p>
            <a:pPr lvl="1" algn="just"/>
            <a:r>
              <a:rPr lang="de-DE" sz="2600" i="1" dirty="0" smtClean="0">
                <a:solidFill>
                  <a:srgbClr val="003366"/>
                </a:solidFill>
              </a:rPr>
              <a:t>Oberhalb </a:t>
            </a:r>
            <a:r>
              <a:rPr lang="de-DE" sz="2600" i="1" dirty="0" smtClean="0">
                <a:solidFill>
                  <a:srgbClr val="FF0000"/>
                </a:solidFill>
              </a:rPr>
              <a:t>der Schule </a:t>
            </a:r>
            <a:r>
              <a:rPr lang="de-DE" sz="2600" i="1" dirty="0" smtClean="0">
                <a:solidFill>
                  <a:srgbClr val="003366"/>
                </a:solidFill>
              </a:rPr>
              <a:t>befindet sich ein Restaurant.</a:t>
            </a:r>
            <a:endParaRPr lang="de-DE" sz="2600" dirty="0">
              <a:solidFill>
                <a:srgbClr val="003366"/>
              </a:solidFill>
            </a:endParaRPr>
          </a:p>
          <a:p>
            <a:pPr marL="0" indent="0" algn="just">
              <a:buNone/>
            </a:pPr>
            <a:endParaRPr lang="de-DE" sz="3000" dirty="0" smtClean="0">
              <a:solidFill>
                <a:srgbClr val="003366"/>
              </a:solidFill>
            </a:endParaRPr>
          </a:p>
        </p:txBody>
      </p:sp>
    </p:spTree>
    <p:extLst>
      <p:ext uri="{BB962C8B-B14F-4D97-AF65-F5344CB8AC3E}">
        <p14:creationId xmlns:p14="http://schemas.microsoft.com/office/powerpoint/2010/main" val="1599809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u="sng" dirty="0" smtClean="0"/>
              <a:t>3. Verwendung (PRÄPOSITIONEN II)</a:t>
            </a:r>
            <a:endParaRPr lang="en-US" u="sng" dirty="0"/>
          </a:p>
        </p:txBody>
      </p:sp>
      <p:sp>
        <p:nvSpPr>
          <p:cNvPr id="3" name="Inhaltsplatzhalter 2"/>
          <p:cNvSpPr>
            <a:spLocks noGrp="1"/>
          </p:cNvSpPr>
          <p:nvPr>
            <p:ph idx="1"/>
          </p:nvPr>
        </p:nvSpPr>
        <p:spPr/>
        <p:txBody>
          <a:bodyPr/>
          <a:lstStyle/>
          <a:p>
            <a:r>
              <a:rPr lang="de-DE" sz="3000" i="1" dirty="0" smtClean="0">
                <a:solidFill>
                  <a:srgbClr val="003366"/>
                </a:solidFill>
              </a:rPr>
              <a:t>trotz</a:t>
            </a:r>
            <a:r>
              <a:rPr lang="de-DE" sz="3000" i="1" dirty="0">
                <a:solidFill>
                  <a:srgbClr val="003366"/>
                </a:solidFill>
              </a:rPr>
              <a:t>, </a:t>
            </a:r>
            <a:r>
              <a:rPr lang="de-DE" sz="3000" i="1" dirty="0" smtClean="0">
                <a:solidFill>
                  <a:srgbClr val="003366"/>
                </a:solidFill>
              </a:rPr>
              <a:t>ungeachtet</a:t>
            </a:r>
          </a:p>
          <a:p>
            <a:pPr lvl="1" algn="just"/>
            <a:r>
              <a:rPr lang="de-DE" sz="2600" i="1" dirty="0" smtClean="0">
                <a:solidFill>
                  <a:srgbClr val="003366"/>
                </a:solidFill>
              </a:rPr>
              <a:t>Trotz </a:t>
            </a:r>
            <a:r>
              <a:rPr lang="de-DE" sz="2600" i="1" dirty="0" smtClean="0">
                <a:solidFill>
                  <a:srgbClr val="FF0000"/>
                </a:solidFill>
              </a:rPr>
              <a:t>des schlechten Wetters </a:t>
            </a:r>
            <a:r>
              <a:rPr lang="de-DE" sz="2600" i="1" dirty="0" smtClean="0">
                <a:solidFill>
                  <a:srgbClr val="003366"/>
                </a:solidFill>
              </a:rPr>
              <a:t>spiele ich draußen Fußball.</a:t>
            </a:r>
            <a:endParaRPr lang="de-DE" sz="2600" dirty="0">
              <a:solidFill>
                <a:srgbClr val="003366"/>
              </a:solidFill>
            </a:endParaRPr>
          </a:p>
          <a:p>
            <a:pPr marL="0" indent="0" algn="just">
              <a:buNone/>
            </a:pPr>
            <a:endParaRPr lang="de-DE" sz="3000" dirty="0" smtClean="0">
              <a:solidFill>
                <a:srgbClr val="003366"/>
              </a:solidFill>
            </a:endParaRPr>
          </a:p>
        </p:txBody>
      </p:sp>
    </p:spTree>
    <p:extLst>
      <p:ext uri="{BB962C8B-B14F-4D97-AF65-F5344CB8AC3E}">
        <p14:creationId xmlns:p14="http://schemas.microsoft.com/office/powerpoint/2010/main" val="4289903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u="sng" dirty="0" smtClean="0"/>
              <a:t>3. Verwendung (Verben)</a:t>
            </a:r>
            <a:endParaRPr lang="en-US" u="sng" dirty="0"/>
          </a:p>
        </p:txBody>
      </p:sp>
      <p:sp>
        <p:nvSpPr>
          <p:cNvPr id="3" name="Inhaltsplatzhalter 2"/>
          <p:cNvSpPr>
            <a:spLocks noGrp="1"/>
          </p:cNvSpPr>
          <p:nvPr>
            <p:ph idx="1"/>
          </p:nvPr>
        </p:nvSpPr>
        <p:spPr/>
        <p:txBody>
          <a:bodyPr/>
          <a:lstStyle/>
          <a:p>
            <a:pPr algn="just"/>
            <a:r>
              <a:rPr lang="de-DE" sz="3000" i="1" dirty="0">
                <a:solidFill>
                  <a:srgbClr val="003366"/>
                </a:solidFill>
              </a:rPr>
              <a:t>jemanden einer </a:t>
            </a:r>
            <a:r>
              <a:rPr lang="de-DE" sz="3000" i="1" dirty="0" smtClean="0">
                <a:solidFill>
                  <a:srgbClr val="003366"/>
                </a:solidFill>
              </a:rPr>
              <a:t>Sache</a:t>
            </a:r>
          </a:p>
          <a:p>
            <a:pPr lvl="1" algn="just"/>
            <a:r>
              <a:rPr lang="de-DE" sz="2600" i="1" dirty="0">
                <a:solidFill>
                  <a:srgbClr val="003366"/>
                </a:solidFill>
              </a:rPr>
              <a:t>a</a:t>
            </a:r>
            <a:r>
              <a:rPr lang="de-DE" sz="2600" i="1" dirty="0" smtClean="0">
                <a:solidFill>
                  <a:srgbClr val="003366"/>
                </a:solidFill>
              </a:rPr>
              <a:t>nklagen</a:t>
            </a:r>
          </a:p>
          <a:p>
            <a:pPr lvl="1" algn="just"/>
            <a:r>
              <a:rPr lang="de-DE" sz="2600" i="1" dirty="0">
                <a:solidFill>
                  <a:srgbClr val="003366"/>
                </a:solidFill>
              </a:rPr>
              <a:t>b</a:t>
            </a:r>
            <a:r>
              <a:rPr lang="de-DE" sz="2600" i="1" dirty="0" smtClean="0">
                <a:solidFill>
                  <a:srgbClr val="003366"/>
                </a:solidFill>
              </a:rPr>
              <a:t>eschuldigen</a:t>
            </a:r>
          </a:p>
          <a:p>
            <a:pPr lvl="1" algn="just"/>
            <a:r>
              <a:rPr lang="de-DE" sz="2600" i="1" dirty="0">
                <a:solidFill>
                  <a:srgbClr val="003366"/>
                </a:solidFill>
              </a:rPr>
              <a:t>b</a:t>
            </a:r>
            <a:r>
              <a:rPr lang="de-DE" sz="2600" i="1" dirty="0" smtClean="0">
                <a:solidFill>
                  <a:srgbClr val="003366"/>
                </a:solidFill>
              </a:rPr>
              <a:t>ezichtigen</a:t>
            </a:r>
          </a:p>
          <a:p>
            <a:pPr lvl="1" algn="just"/>
            <a:r>
              <a:rPr lang="de-DE" sz="2600" i="1" dirty="0">
                <a:solidFill>
                  <a:srgbClr val="003366"/>
                </a:solidFill>
              </a:rPr>
              <a:t>ü</a:t>
            </a:r>
            <a:r>
              <a:rPr lang="de-DE" sz="2600" i="1" dirty="0" smtClean="0">
                <a:solidFill>
                  <a:srgbClr val="003366"/>
                </a:solidFill>
              </a:rPr>
              <a:t>berführen</a:t>
            </a:r>
          </a:p>
          <a:p>
            <a:pPr marL="0" lvl="1" indent="0" algn="just">
              <a:buNone/>
            </a:pPr>
            <a:endParaRPr lang="de-DE" sz="2600" dirty="0" smtClean="0">
              <a:solidFill>
                <a:srgbClr val="003366"/>
              </a:solidFill>
            </a:endParaRPr>
          </a:p>
          <a:p>
            <a:pPr marL="0" lvl="1" indent="0" algn="just">
              <a:buNone/>
            </a:pPr>
            <a:r>
              <a:rPr lang="de-DE" sz="2600" dirty="0" smtClean="0">
                <a:solidFill>
                  <a:srgbClr val="003366"/>
                </a:solidFill>
              </a:rPr>
              <a:t>Ich bezichtige dich </a:t>
            </a:r>
            <a:r>
              <a:rPr lang="de-DE" sz="2600" dirty="0" smtClean="0">
                <a:solidFill>
                  <a:srgbClr val="FF0000"/>
                </a:solidFill>
              </a:rPr>
              <a:t>des Mordes</a:t>
            </a:r>
            <a:r>
              <a:rPr lang="de-DE" sz="2600" dirty="0" smtClean="0">
                <a:solidFill>
                  <a:srgbClr val="003366"/>
                </a:solidFill>
              </a:rPr>
              <a:t>.</a:t>
            </a:r>
            <a:endParaRPr lang="de-DE" sz="2600" dirty="0">
              <a:solidFill>
                <a:srgbClr val="003366"/>
              </a:solidFill>
            </a:endParaRPr>
          </a:p>
          <a:p>
            <a:pPr lvl="1" algn="just"/>
            <a:endParaRPr lang="de-DE" sz="2600" i="1" dirty="0" smtClean="0">
              <a:solidFill>
                <a:srgbClr val="003366"/>
              </a:solidFill>
            </a:endParaRPr>
          </a:p>
        </p:txBody>
      </p:sp>
    </p:spTree>
    <p:extLst>
      <p:ext uri="{BB962C8B-B14F-4D97-AF65-F5344CB8AC3E}">
        <p14:creationId xmlns:p14="http://schemas.microsoft.com/office/powerpoint/2010/main" val="526354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Vorlage_ohne_Titelbild_englisch-1">
  <a:themeElements>
    <a:clrScheme name="ub-cd-neu-v2-4 1">
      <a:dk1>
        <a:srgbClr val="000000"/>
      </a:dk1>
      <a:lt1>
        <a:srgbClr val="C8D0E2"/>
      </a:lt1>
      <a:dk2>
        <a:srgbClr val="00457D"/>
      </a:dk2>
      <a:lt2>
        <a:srgbClr val="808080"/>
      </a:lt2>
      <a:accent1>
        <a:srgbClr val="5D7FAA"/>
      </a:accent1>
      <a:accent2>
        <a:srgbClr val="97BF0D"/>
      </a:accent2>
      <a:accent3>
        <a:srgbClr val="E0E4EE"/>
      </a:accent3>
      <a:accent4>
        <a:srgbClr val="000000"/>
      </a:accent4>
      <a:accent5>
        <a:srgbClr val="B6C0D2"/>
      </a:accent5>
      <a:accent6>
        <a:srgbClr val="88AD0B"/>
      </a:accent6>
      <a:hlink>
        <a:srgbClr val="92A5C5"/>
      </a:hlink>
      <a:folHlink>
        <a:srgbClr val="C6D982"/>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ub-cd-neu-v2-4 1">
        <a:dk1>
          <a:srgbClr val="000000"/>
        </a:dk1>
        <a:lt1>
          <a:srgbClr val="C8D0E2"/>
        </a:lt1>
        <a:dk2>
          <a:srgbClr val="00457D"/>
        </a:dk2>
        <a:lt2>
          <a:srgbClr val="808080"/>
        </a:lt2>
        <a:accent1>
          <a:srgbClr val="5D7FAA"/>
        </a:accent1>
        <a:accent2>
          <a:srgbClr val="97BF0D"/>
        </a:accent2>
        <a:accent3>
          <a:srgbClr val="E0E4EE"/>
        </a:accent3>
        <a:accent4>
          <a:srgbClr val="000000"/>
        </a:accent4>
        <a:accent5>
          <a:srgbClr val="B6C0D2"/>
        </a:accent5>
        <a:accent6>
          <a:srgbClr val="88AD0B"/>
        </a:accent6>
        <a:hlink>
          <a:srgbClr val="92A5C5"/>
        </a:hlink>
        <a:folHlink>
          <a:srgbClr val="C6D982"/>
        </a:folHlink>
      </a:clrScheme>
      <a:clrMap bg1="lt1" tx1="dk1" bg2="lt2" tx2="dk2" accent1="accent1" accent2="accent2" accent3="accent3" accent4="accent4" accent5="accent5" accent6="accent6" hlink="hlink" folHlink="folHlink"/>
    </a:extraClrScheme>
    <a:extraClrScheme>
      <a:clrScheme name="ub-cd-neu-v2-4 2">
        <a:dk1>
          <a:srgbClr val="000000"/>
        </a:dk1>
        <a:lt1>
          <a:srgbClr val="C8D0E2"/>
        </a:lt1>
        <a:dk2>
          <a:srgbClr val="00457D"/>
        </a:dk2>
        <a:lt2>
          <a:srgbClr val="808080"/>
        </a:lt2>
        <a:accent1>
          <a:srgbClr val="5D7FAA"/>
        </a:accent1>
        <a:accent2>
          <a:srgbClr val="FFD300"/>
        </a:accent2>
        <a:accent3>
          <a:srgbClr val="E0E4EE"/>
        </a:accent3>
        <a:accent4>
          <a:srgbClr val="000000"/>
        </a:accent4>
        <a:accent5>
          <a:srgbClr val="B6C0D2"/>
        </a:accent5>
        <a:accent6>
          <a:srgbClr val="E7BF00"/>
        </a:accent6>
        <a:hlink>
          <a:srgbClr val="92A5C5"/>
        </a:hlink>
        <a:folHlink>
          <a:srgbClr val="FFE37D"/>
        </a:folHlink>
      </a:clrScheme>
      <a:clrMap bg1="lt1" tx1="dk1" bg2="lt2" tx2="dk2" accent1="accent1" accent2="accent2" accent3="accent3" accent4="accent4" accent5="accent5" accent6="accent6" hlink="hlink" folHlink="folHlink"/>
    </a:extraClrScheme>
    <a:extraClrScheme>
      <a:clrScheme name="ub-cd-neu-v2-4 3">
        <a:dk1>
          <a:srgbClr val="000000"/>
        </a:dk1>
        <a:lt1>
          <a:srgbClr val="C8D0E2"/>
        </a:lt1>
        <a:dk2>
          <a:srgbClr val="00457D"/>
        </a:dk2>
        <a:lt2>
          <a:srgbClr val="808080"/>
        </a:lt2>
        <a:accent1>
          <a:srgbClr val="5D7FAA"/>
        </a:accent1>
        <a:accent2>
          <a:srgbClr val="E6444F"/>
        </a:accent2>
        <a:accent3>
          <a:srgbClr val="E0E4EE"/>
        </a:accent3>
        <a:accent4>
          <a:srgbClr val="000000"/>
        </a:accent4>
        <a:accent5>
          <a:srgbClr val="B6C0D2"/>
        </a:accent5>
        <a:accent6>
          <a:srgbClr val="D03D47"/>
        </a:accent6>
        <a:hlink>
          <a:srgbClr val="92A5C5"/>
        </a:hlink>
        <a:folHlink>
          <a:srgbClr val="F1998F"/>
        </a:folHlink>
      </a:clrScheme>
      <a:clrMap bg1="lt1" tx1="dk1" bg2="lt2" tx2="dk2" accent1="accent1" accent2="accent2" accent3="accent3" accent4="accent4" accent5="accent5" accent6="accent6" hlink="hlink" folHlink="folHlink"/>
    </a:extraClrScheme>
    <a:extraClrScheme>
      <a:clrScheme name="ub-cd-neu-v2-4 4">
        <a:dk1>
          <a:srgbClr val="000000"/>
        </a:dk1>
        <a:lt1>
          <a:srgbClr val="C8D0E2"/>
        </a:lt1>
        <a:dk2>
          <a:srgbClr val="00457D"/>
        </a:dk2>
        <a:lt2>
          <a:srgbClr val="808080"/>
        </a:lt2>
        <a:accent1>
          <a:srgbClr val="5D7FAA"/>
        </a:accent1>
        <a:accent2>
          <a:srgbClr val="878783"/>
        </a:accent2>
        <a:accent3>
          <a:srgbClr val="E0E4EE"/>
        </a:accent3>
        <a:accent4>
          <a:srgbClr val="000000"/>
        </a:accent4>
        <a:accent5>
          <a:srgbClr val="B6C0D2"/>
        </a:accent5>
        <a:accent6>
          <a:srgbClr val="7A7A76"/>
        </a:accent6>
        <a:hlink>
          <a:srgbClr val="92A5C5"/>
        </a:hlink>
        <a:folHlink>
          <a:srgbClr val="B9BAB7"/>
        </a:folHlink>
      </a:clrScheme>
      <a:clrMap bg1="lt1" tx1="dk1" bg2="lt2" tx2="dk2" accent1="accent1" accent2="accent2" accent3="accent3" accent4="accent4" accent5="accent5" accent6="accent6" hlink="hlink" folHlink="folHlink"/>
    </a:extraClrScheme>
    <a:extraClrScheme>
      <a:clrScheme name="ub-cd-neu-v2-4 5">
        <a:dk1>
          <a:srgbClr val="000000"/>
        </a:dk1>
        <a:lt1>
          <a:srgbClr val="C8D0E2"/>
        </a:lt1>
        <a:dk2>
          <a:srgbClr val="00457D"/>
        </a:dk2>
        <a:lt2>
          <a:srgbClr val="808080"/>
        </a:lt2>
        <a:accent1>
          <a:srgbClr val="5D7FAA"/>
        </a:accent1>
        <a:accent2>
          <a:srgbClr val="00457D"/>
        </a:accent2>
        <a:accent3>
          <a:srgbClr val="E0E4EE"/>
        </a:accent3>
        <a:accent4>
          <a:srgbClr val="000000"/>
        </a:accent4>
        <a:accent5>
          <a:srgbClr val="B6C0D2"/>
        </a:accent5>
        <a:accent6>
          <a:srgbClr val="003E71"/>
        </a:accent6>
        <a:hlink>
          <a:srgbClr val="92A5C5"/>
        </a:hlink>
        <a:folHlink>
          <a:srgbClr val="C8D0E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Vorlage_ohne_Titelbild_englisch-1</Template>
  <TotalTime>0</TotalTime>
  <Words>703</Words>
  <Application>Microsoft Office PowerPoint</Application>
  <PresentationFormat>Bildschirmpräsentation (4:3)</PresentationFormat>
  <Paragraphs>143</Paragraphs>
  <Slides>20</Slides>
  <Notes>1</Notes>
  <HiddenSlides>0</HiddenSlides>
  <MMClips>0</MMClips>
  <ScaleCrop>false</ScaleCrop>
  <HeadingPairs>
    <vt:vector size="4" baseType="variant">
      <vt:variant>
        <vt:lpstr>Design</vt:lpstr>
      </vt:variant>
      <vt:variant>
        <vt:i4>1</vt:i4>
      </vt:variant>
      <vt:variant>
        <vt:lpstr>Folientitel</vt:lpstr>
      </vt:variant>
      <vt:variant>
        <vt:i4>20</vt:i4>
      </vt:variant>
    </vt:vector>
  </HeadingPairs>
  <TitlesOfParts>
    <vt:vector size="21" baseType="lpstr">
      <vt:lpstr>Vorlage_ohne_Titelbild_englisch-1</vt:lpstr>
      <vt:lpstr>Das Genitiv im Deutschen</vt:lpstr>
      <vt:lpstr>1. Was ist der Genitiv und was drückt er aus?</vt:lpstr>
      <vt:lpstr>1. Was ist der Genitiv und was drückt er aus?</vt:lpstr>
      <vt:lpstr>2. Beispiele</vt:lpstr>
      <vt:lpstr>2. Beispiele</vt:lpstr>
      <vt:lpstr>2. Beispiele</vt:lpstr>
      <vt:lpstr>3. Verwendung (PRÄPOSITIONEN)</vt:lpstr>
      <vt:lpstr>3. Verwendung (PRÄPOSITIONEN II)</vt:lpstr>
      <vt:lpstr>3. Verwendung (Verben)</vt:lpstr>
      <vt:lpstr>3. Verwendung (Verben)</vt:lpstr>
      <vt:lpstr>3. Verwendung (Verben)</vt:lpstr>
      <vt:lpstr>3. Verwendung (Adjektive)</vt:lpstr>
      <vt:lpstr>4. Deklinationen (Artikel, Adjektive, Nomen)</vt:lpstr>
      <vt:lpstr>4. Deklinationen (Artikel, Adjektive, Nomen)</vt:lpstr>
      <vt:lpstr>4. Deklinationen (Artikel, Adjektive, Nomen)</vt:lpstr>
      <vt:lpstr>4. Deklinationen (Eigennamen)</vt:lpstr>
      <vt:lpstr>4. Deklinationen (Eigennamen)</vt:lpstr>
      <vt:lpstr>4. Deklinationen (Pronomen)</vt:lpstr>
      <vt:lpstr>4. Übungen</vt:lpstr>
      <vt:lpstr>5. Quellen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school experiences in different countries</dc:title>
  <dc:creator>Daniel Münch</dc:creator>
  <cp:lastModifiedBy>Daniel Münch</cp:lastModifiedBy>
  <cp:revision>39</cp:revision>
  <dcterms:created xsi:type="dcterms:W3CDTF">2014-09-10T15:39:23Z</dcterms:created>
  <dcterms:modified xsi:type="dcterms:W3CDTF">2014-12-04T08:39:11Z</dcterms:modified>
</cp:coreProperties>
</file>